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 id="2147483700" r:id="rId5"/>
    <p:sldMasterId id="2147483701" r:id="rId6"/>
    <p:sldMasterId id="214748370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Lst>
  <p:sldSz cy="5143500" cx="9144000"/>
  <p:notesSz cx="6858000" cy="9144000"/>
  <p:embeddedFontLst>
    <p:embeddedFont>
      <p:font typeface="Raleway"/>
      <p:regular r:id="rId100"/>
      <p:bold r:id="rId101"/>
      <p:italic r:id="rId102"/>
      <p:boldItalic r:id="rId103"/>
    </p:embeddedFont>
    <p:embeddedFont>
      <p:font typeface="Raleway SemiBold"/>
      <p:regular r:id="rId104"/>
      <p:bold r:id="rId105"/>
      <p:italic r:id="rId106"/>
      <p:boldItalic r:id="rId107"/>
    </p:embeddedFont>
    <p:embeddedFont>
      <p:font typeface="Montserrat"/>
      <p:regular r:id="rId108"/>
      <p:bold r:id="rId109"/>
      <p:italic r:id="rId110"/>
      <p:boldItalic r:id="rId111"/>
    </p:embeddedFont>
    <p:embeddedFont>
      <p:font typeface="Montserrat Medium"/>
      <p:regular r:id="rId112"/>
      <p:bold r:id="rId113"/>
      <p:italic r:id="rId114"/>
      <p:boldItalic r:id="rId115"/>
    </p:embeddedFont>
    <p:embeddedFont>
      <p:font typeface="Lato Black"/>
      <p:bold r:id="rId116"/>
      <p:boldItalic r:id="rId117"/>
    </p:embeddedFont>
    <p:embeddedFont>
      <p:font typeface="Montserrat ExtraBold"/>
      <p:bold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920">
          <p15:clr>
            <a:srgbClr val="A4A3A4"/>
          </p15:clr>
        </p15:guide>
        <p15:guide id="3" pos="3013">
          <p15:clr>
            <a:srgbClr val="9AA0A6"/>
          </p15:clr>
        </p15:guide>
        <p15:guide id="4" pos="305">
          <p15:clr>
            <a:srgbClr val="9AA0A6"/>
          </p15:clr>
        </p15:guide>
        <p15:guide id="5" pos="5426">
          <p15:clr>
            <a:srgbClr val="9AA0A6"/>
          </p15:clr>
        </p15:guide>
        <p15:guide id="6"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920"/>
        <p:guide pos="3013"/>
        <p:guide pos="305"/>
        <p:guide pos="5426"/>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RalewaySemiBold-boldItalic.fntdata"/><Relationship Id="rId106" Type="http://schemas.openxmlformats.org/officeDocument/2006/relationships/font" Target="fonts/RalewaySemiBold-italic.fntdata"/><Relationship Id="rId105" Type="http://schemas.openxmlformats.org/officeDocument/2006/relationships/font" Target="fonts/RalewaySemiBold-bold.fntdata"/><Relationship Id="rId104" Type="http://schemas.openxmlformats.org/officeDocument/2006/relationships/font" Target="fonts/RalewaySemiBold-regular.fntdata"/><Relationship Id="rId109" Type="http://schemas.openxmlformats.org/officeDocument/2006/relationships/font" Target="fonts/Montserrat-bold.fntdata"/><Relationship Id="rId108" Type="http://schemas.openxmlformats.org/officeDocument/2006/relationships/font" Target="fonts/Montserrat-regular.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Raleway-boldItalic.fntdata"/><Relationship Id="rId102" Type="http://schemas.openxmlformats.org/officeDocument/2006/relationships/font" Target="fonts/Raleway-italic.fntdata"/><Relationship Id="rId101" Type="http://schemas.openxmlformats.org/officeDocument/2006/relationships/font" Target="fonts/Raleway-bold.fntdata"/><Relationship Id="rId100" Type="http://schemas.openxmlformats.org/officeDocument/2006/relationships/font" Target="fonts/Raleway-regular.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MontserratExtraBold-bold.fntdata"/><Relationship Id="rId117" Type="http://schemas.openxmlformats.org/officeDocument/2006/relationships/font" Target="fonts/LatoBlack-boldItalic.fntdata"/><Relationship Id="rId116" Type="http://schemas.openxmlformats.org/officeDocument/2006/relationships/font" Target="fonts/LatoBlack-bold.fntdata"/><Relationship Id="rId115" Type="http://schemas.openxmlformats.org/officeDocument/2006/relationships/font" Target="fonts/MontserratMedium-boldItalic.fntdata"/><Relationship Id="rId119" Type="http://schemas.openxmlformats.org/officeDocument/2006/relationships/font" Target="fonts/MontserratExtraBold-boldItalic.fntdata"/><Relationship Id="rId15" Type="http://schemas.openxmlformats.org/officeDocument/2006/relationships/slide" Target="slides/slide7.xml"/><Relationship Id="rId110" Type="http://schemas.openxmlformats.org/officeDocument/2006/relationships/font" Target="fonts/Montserrat-italic.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MontserratMedium-italic.fntdata"/><Relationship Id="rId18" Type="http://schemas.openxmlformats.org/officeDocument/2006/relationships/slide" Target="slides/slide10.xml"/><Relationship Id="rId113" Type="http://schemas.openxmlformats.org/officeDocument/2006/relationships/font" Target="fonts/MontserratMedium-bold.fntdata"/><Relationship Id="rId112" Type="http://schemas.openxmlformats.org/officeDocument/2006/relationships/font" Target="fonts/MontserratMedium-regular.fntdata"/><Relationship Id="rId111" Type="http://schemas.openxmlformats.org/officeDocument/2006/relationships/font" Target="fonts/Montserrat-boldItalic.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32f158b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732f158b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4e0ec9ba6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74e0ec9ba6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54948704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1254948704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56204b54f_0_6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856204b54f_0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2fbb495e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22fbb495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56204b54f_0_8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856204b54f_0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856204b54f_0_8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856204b54f_0_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2fbb495ed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122fbb495ed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856204b54f_0_8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856204b54f_0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val </a:t>
            </a:r>
            <a:r>
              <a:rPr i="1" lang="en" sz="900">
                <a:solidFill>
                  <a:srgbClr val="EEFFFF"/>
                </a:solidFill>
                <a:highlight>
                  <a:schemeClr val="dk1"/>
                </a:highlight>
                <a:latin typeface="Consolas"/>
                <a:ea typeface="Consolas"/>
                <a:cs typeface="Consolas"/>
                <a:sym typeface="Consolas"/>
              </a:rPr>
              <a:t>mBuilder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NotificationCompat</a:t>
            </a:r>
            <a:r>
              <a:rPr lang="en" sz="900">
                <a:solidFill>
                  <a:srgbClr val="89DDFF"/>
                </a:solidFill>
                <a:highlight>
                  <a:schemeClr val="dk1"/>
                </a:highlight>
                <a:latin typeface="Consolas"/>
                <a:ea typeface="Consolas"/>
                <a:cs typeface="Consolas"/>
                <a:sym typeface="Consolas"/>
              </a:rPr>
              <a:t>.</a:t>
            </a:r>
            <a:r>
              <a:rPr lang="en" sz="900">
                <a:solidFill>
                  <a:srgbClr val="82AAFF"/>
                </a:solidFill>
                <a:highlight>
                  <a:schemeClr val="dk1"/>
                </a:highlight>
                <a:latin typeface="Consolas"/>
                <a:ea typeface="Consolas"/>
                <a:cs typeface="Consolas"/>
                <a:sym typeface="Consolas"/>
              </a:rPr>
              <a:t>Builder</a:t>
            </a:r>
            <a:r>
              <a:rPr lang="en" sz="900">
                <a:solidFill>
                  <a:srgbClr val="89DDFF"/>
                </a:solidFill>
                <a:highlight>
                  <a:schemeClr val="dk1"/>
                </a:highlight>
                <a:latin typeface="Consolas"/>
                <a:ea typeface="Consolas"/>
                <a:cs typeface="Consolas"/>
                <a:sym typeface="Consolas"/>
              </a:rPr>
              <a:t>(</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"001"</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82AAFF"/>
                </a:solidFill>
                <a:highlight>
                  <a:schemeClr val="dk1"/>
                </a:highlight>
                <a:latin typeface="Consolas"/>
                <a:ea typeface="Consolas"/>
                <a:cs typeface="Consolas"/>
                <a:sym typeface="Consolas"/>
              </a:rPr>
              <a:t>setSmallIcon</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R</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drawable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notification_icon</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82AAFF"/>
                </a:solidFill>
                <a:highlight>
                  <a:schemeClr val="dk1"/>
                </a:highlight>
                <a:latin typeface="Consolas"/>
                <a:ea typeface="Consolas"/>
                <a:cs typeface="Consolas"/>
                <a:sym typeface="Consolas"/>
              </a:rPr>
              <a:t>setContentTitle</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"My notification"</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82AAFF"/>
                </a:solidFill>
                <a:highlight>
                  <a:schemeClr val="dk1"/>
                </a:highlight>
                <a:latin typeface="Consolas"/>
                <a:ea typeface="Consolas"/>
                <a:cs typeface="Consolas"/>
                <a:sym typeface="Consolas"/>
              </a:rPr>
              <a:t>setContentText</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"Hello World!"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startForeground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ONGOING_NOTIFICATION_ID</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mBuilder</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build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a:solidFill>
                <a:srgbClr val="00008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2fbb495ed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22fbb495ed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val </a:t>
            </a:r>
            <a:r>
              <a:rPr i="1" lang="en" sz="900">
                <a:solidFill>
                  <a:srgbClr val="EEFFFF"/>
                </a:solidFill>
                <a:highlight>
                  <a:schemeClr val="dk1"/>
                </a:highlight>
                <a:latin typeface="Consolas"/>
                <a:ea typeface="Consolas"/>
                <a:cs typeface="Consolas"/>
                <a:sym typeface="Consolas"/>
              </a:rPr>
              <a:t>mBuilder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NotificationCompat</a:t>
            </a:r>
            <a:r>
              <a:rPr lang="en" sz="900">
                <a:solidFill>
                  <a:srgbClr val="89DDFF"/>
                </a:solidFill>
                <a:highlight>
                  <a:schemeClr val="dk1"/>
                </a:highlight>
                <a:latin typeface="Consolas"/>
                <a:ea typeface="Consolas"/>
                <a:cs typeface="Consolas"/>
                <a:sym typeface="Consolas"/>
              </a:rPr>
              <a:t>.</a:t>
            </a:r>
            <a:r>
              <a:rPr lang="en" sz="900">
                <a:solidFill>
                  <a:srgbClr val="82AAFF"/>
                </a:solidFill>
                <a:highlight>
                  <a:schemeClr val="dk1"/>
                </a:highlight>
                <a:latin typeface="Consolas"/>
                <a:ea typeface="Consolas"/>
                <a:cs typeface="Consolas"/>
                <a:sym typeface="Consolas"/>
              </a:rPr>
              <a:t>Builder</a:t>
            </a:r>
            <a:r>
              <a:rPr lang="en" sz="900">
                <a:solidFill>
                  <a:srgbClr val="89DDFF"/>
                </a:solidFill>
                <a:highlight>
                  <a:schemeClr val="dk1"/>
                </a:highlight>
                <a:latin typeface="Consolas"/>
                <a:ea typeface="Consolas"/>
                <a:cs typeface="Consolas"/>
                <a:sym typeface="Consolas"/>
              </a:rPr>
              <a:t>(</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"001"</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82AAFF"/>
                </a:solidFill>
                <a:highlight>
                  <a:schemeClr val="dk1"/>
                </a:highlight>
                <a:latin typeface="Consolas"/>
                <a:ea typeface="Consolas"/>
                <a:cs typeface="Consolas"/>
                <a:sym typeface="Consolas"/>
              </a:rPr>
              <a:t>setSmallIcon</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R</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drawable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notification_icon</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82AAFF"/>
                </a:solidFill>
                <a:highlight>
                  <a:schemeClr val="dk1"/>
                </a:highlight>
                <a:latin typeface="Consolas"/>
                <a:ea typeface="Consolas"/>
                <a:cs typeface="Consolas"/>
                <a:sym typeface="Consolas"/>
              </a:rPr>
              <a:t>setContentTitle</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"My notification"</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82AAFF"/>
                </a:solidFill>
                <a:highlight>
                  <a:schemeClr val="dk1"/>
                </a:highlight>
                <a:latin typeface="Consolas"/>
                <a:ea typeface="Consolas"/>
                <a:cs typeface="Consolas"/>
                <a:sym typeface="Consolas"/>
              </a:rPr>
              <a:t>setContentText</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"Hello World!"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startForeground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ONGOING_NOTIFICATION_ID</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mBuilder</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build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a:solidFill>
                <a:srgbClr val="00008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856204b54f_0_8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856204b54f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6fa413e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6fa413e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50473f18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1250473f18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class </a:t>
            </a:r>
            <a:r>
              <a:rPr lang="en" sz="900">
                <a:solidFill>
                  <a:srgbClr val="EEFFFF"/>
                </a:solidFill>
                <a:highlight>
                  <a:schemeClr val="dk1"/>
                </a:highlight>
                <a:latin typeface="Consolas"/>
                <a:ea typeface="Consolas"/>
                <a:cs typeface="Consolas"/>
                <a:sym typeface="Consolas"/>
              </a:rPr>
              <a:t>MyIntentBuilder</a:t>
            </a:r>
            <a:r>
              <a:rPr lang="en" sz="900">
                <a:solidFill>
                  <a:srgbClr val="89DDFF"/>
                </a:solidFill>
                <a:highlight>
                  <a:schemeClr val="dk1"/>
                </a:highlight>
                <a:latin typeface="Consolas"/>
                <a:ea typeface="Consolas"/>
                <a:cs typeface="Consolas"/>
                <a:sym typeface="Consolas"/>
              </a:rPr>
              <a:t>(</a:t>
            </a:r>
            <a:r>
              <a:rPr lang="en" sz="900">
                <a:solidFill>
                  <a:srgbClr val="F78C6C"/>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init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mContext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context</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setMessage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message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String</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MyIntentBuilder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mMessage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message</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this</a:t>
            </a:r>
            <a:endParaRPr i="1" sz="900">
              <a:solidFill>
                <a:srgbClr val="C792EA"/>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setCommand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@Command command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MyIntentBuilder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mCommandId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command</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this</a:t>
            </a:r>
            <a:endParaRPr i="1" sz="900">
              <a:solidFill>
                <a:srgbClr val="C792EA"/>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build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Intent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Assert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assertNotNull</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"Context can not be null!"</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mContext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val </a:t>
            </a:r>
            <a:r>
              <a:rPr lang="en" sz="900">
                <a:solidFill>
                  <a:srgbClr val="EEFFFF"/>
                </a:solidFill>
                <a:highlight>
                  <a:schemeClr val="dk1"/>
                </a:highlight>
                <a:latin typeface="Consolas"/>
                <a:ea typeface="Consolas"/>
                <a:cs typeface="Consolas"/>
                <a:sym typeface="Consolas"/>
              </a:rPr>
              <a:t>intent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mContext</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MyTileService</a:t>
            </a:r>
            <a:r>
              <a:rPr lang="en" sz="900">
                <a:solidFill>
                  <a:srgbClr val="89DDFF"/>
                </a:solidFill>
                <a:highlight>
                  <a:schemeClr val="dk1"/>
                </a:highlight>
                <a:latin typeface="Consolas"/>
                <a:ea typeface="Consolas"/>
                <a:cs typeface="Consolas"/>
                <a:sym typeface="Consolas"/>
              </a:rPr>
              <a:t>::</a:t>
            </a:r>
            <a:r>
              <a:rPr i="1" lang="en" sz="900">
                <a:solidFill>
                  <a:srgbClr val="C792EA"/>
                </a:solidFill>
                <a:highlight>
                  <a:schemeClr val="dk1"/>
                </a:highlight>
                <a:latin typeface="Consolas"/>
                <a:ea typeface="Consolas"/>
                <a:cs typeface="Consolas"/>
                <a:sym typeface="Consolas"/>
              </a:rPr>
              <a:t>class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java</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if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mCommandId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Command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INVALID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putExtra</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KEY_COMMAND</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mCommandId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if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mMessage </a:t>
            </a: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null</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putExtra</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KEY_MESSAGE</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mMessage</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a:t>
            </a:r>
            <a:r>
              <a:rPr lang="en" sz="900">
                <a:solidFill>
                  <a:srgbClr val="EEFFFF"/>
                </a:solidFill>
                <a:highlight>
                  <a:schemeClr val="dk1"/>
                </a:highlight>
                <a:latin typeface="Consolas"/>
                <a:ea typeface="Consolas"/>
                <a:cs typeface="Consolas"/>
                <a:sym typeface="Consolas"/>
              </a:rPr>
              <a:t>intent</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companion object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getInstance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MyIntentBuilder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a:t>
            </a:r>
            <a:r>
              <a:rPr lang="en" sz="900">
                <a:solidFill>
                  <a:srgbClr val="EEFFFF"/>
                </a:solidFill>
                <a:highlight>
                  <a:schemeClr val="dk1"/>
                </a:highlight>
                <a:latin typeface="Consolas"/>
                <a:ea typeface="Consolas"/>
                <a:cs typeface="Consolas"/>
                <a:sym typeface="Consolas"/>
              </a:rPr>
              <a:t>MyIntentBuilder</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900">
              <a:solidFill>
                <a:srgbClr val="00008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50473f184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1250473f184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class </a:t>
            </a:r>
            <a:r>
              <a:rPr lang="en" sz="900">
                <a:solidFill>
                  <a:srgbClr val="EEFFFF"/>
                </a:solidFill>
                <a:highlight>
                  <a:schemeClr val="dk1"/>
                </a:highlight>
                <a:latin typeface="Consolas"/>
                <a:ea typeface="Consolas"/>
                <a:cs typeface="Consolas"/>
                <a:sym typeface="Consolas"/>
              </a:rPr>
              <a:t>MyIntentBuilder</a:t>
            </a:r>
            <a:r>
              <a:rPr lang="en" sz="900">
                <a:solidFill>
                  <a:srgbClr val="89DDFF"/>
                </a:solidFill>
                <a:highlight>
                  <a:schemeClr val="dk1"/>
                </a:highlight>
                <a:latin typeface="Consolas"/>
                <a:ea typeface="Consolas"/>
                <a:cs typeface="Consolas"/>
                <a:sym typeface="Consolas"/>
              </a:rPr>
              <a:t>(</a:t>
            </a:r>
            <a:r>
              <a:rPr lang="en" sz="900">
                <a:solidFill>
                  <a:srgbClr val="F78C6C"/>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init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mContext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context</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setMessage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message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String</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MyIntentBuilder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mMessage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message</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this</a:t>
            </a:r>
            <a:endParaRPr i="1" sz="900">
              <a:solidFill>
                <a:srgbClr val="C792EA"/>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setCommand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@Command command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MyIntentBuilder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mCommandId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command</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this</a:t>
            </a:r>
            <a:endParaRPr i="1" sz="900">
              <a:solidFill>
                <a:srgbClr val="C792EA"/>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build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Intent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Assert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assertNotNull</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"Context can not be null!"</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mContext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val </a:t>
            </a:r>
            <a:r>
              <a:rPr lang="en" sz="900">
                <a:solidFill>
                  <a:srgbClr val="EEFFFF"/>
                </a:solidFill>
                <a:highlight>
                  <a:schemeClr val="dk1"/>
                </a:highlight>
                <a:latin typeface="Consolas"/>
                <a:ea typeface="Consolas"/>
                <a:cs typeface="Consolas"/>
                <a:sym typeface="Consolas"/>
              </a:rPr>
              <a:t>intent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mContext</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MyTileService</a:t>
            </a:r>
            <a:r>
              <a:rPr lang="en" sz="900">
                <a:solidFill>
                  <a:srgbClr val="89DDFF"/>
                </a:solidFill>
                <a:highlight>
                  <a:schemeClr val="dk1"/>
                </a:highlight>
                <a:latin typeface="Consolas"/>
                <a:ea typeface="Consolas"/>
                <a:cs typeface="Consolas"/>
                <a:sym typeface="Consolas"/>
              </a:rPr>
              <a:t>::</a:t>
            </a:r>
            <a:r>
              <a:rPr i="1" lang="en" sz="900">
                <a:solidFill>
                  <a:srgbClr val="C792EA"/>
                </a:solidFill>
                <a:highlight>
                  <a:schemeClr val="dk1"/>
                </a:highlight>
                <a:latin typeface="Consolas"/>
                <a:ea typeface="Consolas"/>
                <a:cs typeface="Consolas"/>
                <a:sym typeface="Consolas"/>
              </a:rPr>
              <a:t>class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java</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if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mCommandId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Command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INVALID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putExtra</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KEY_COMMAND</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mCommandId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if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mMessage </a:t>
            </a: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null</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putExtra</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KEY_MESSAGE</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mMessage</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a:t>
            </a:r>
            <a:r>
              <a:rPr lang="en" sz="900">
                <a:solidFill>
                  <a:srgbClr val="EEFFFF"/>
                </a:solidFill>
                <a:highlight>
                  <a:schemeClr val="dk1"/>
                </a:highlight>
                <a:latin typeface="Consolas"/>
                <a:ea typeface="Consolas"/>
                <a:cs typeface="Consolas"/>
                <a:sym typeface="Consolas"/>
              </a:rPr>
              <a:t>intent</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companion object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getInstance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MyIntentBuilder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a:t>
            </a:r>
            <a:r>
              <a:rPr lang="en" sz="900">
                <a:solidFill>
                  <a:srgbClr val="EEFFFF"/>
                </a:solidFill>
                <a:highlight>
                  <a:schemeClr val="dk1"/>
                </a:highlight>
                <a:latin typeface="Consolas"/>
                <a:ea typeface="Consolas"/>
                <a:cs typeface="Consolas"/>
                <a:sym typeface="Consolas"/>
              </a:rPr>
              <a:t>MyIntentBuilder</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900">
              <a:solidFill>
                <a:srgbClr val="00008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50473f184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1250473f184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class </a:t>
            </a:r>
            <a:r>
              <a:rPr lang="en" sz="900">
                <a:solidFill>
                  <a:srgbClr val="EEFFFF"/>
                </a:solidFill>
                <a:highlight>
                  <a:schemeClr val="dk1"/>
                </a:highlight>
                <a:latin typeface="Consolas"/>
                <a:ea typeface="Consolas"/>
                <a:cs typeface="Consolas"/>
                <a:sym typeface="Consolas"/>
              </a:rPr>
              <a:t>MyIntentBuilder</a:t>
            </a:r>
            <a:r>
              <a:rPr lang="en" sz="900">
                <a:solidFill>
                  <a:srgbClr val="89DDFF"/>
                </a:solidFill>
                <a:highlight>
                  <a:schemeClr val="dk1"/>
                </a:highlight>
                <a:latin typeface="Consolas"/>
                <a:ea typeface="Consolas"/>
                <a:cs typeface="Consolas"/>
                <a:sym typeface="Consolas"/>
              </a:rPr>
              <a:t>(</a:t>
            </a:r>
            <a:r>
              <a:rPr lang="en" sz="900">
                <a:solidFill>
                  <a:srgbClr val="F78C6C"/>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init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mContext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context</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setMessage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message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String</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MyIntentBuilder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mMessage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message</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this</a:t>
            </a:r>
            <a:endParaRPr i="1" sz="900">
              <a:solidFill>
                <a:srgbClr val="C792EA"/>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setCommand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@Command command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MyIntentBuilder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this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mCommandId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command</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this</a:t>
            </a:r>
            <a:endParaRPr i="1" sz="900">
              <a:solidFill>
                <a:srgbClr val="C792EA"/>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build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Intent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Assert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assertNotNull</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"Context can not be null!"</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mContext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val </a:t>
            </a:r>
            <a:r>
              <a:rPr lang="en" sz="900">
                <a:solidFill>
                  <a:srgbClr val="EEFFFF"/>
                </a:solidFill>
                <a:highlight>
                  <a:schemeClr val="dk1"/>
                </a:highlight>
                <a:latin typeface="Consolas"/>
                <a:ea typeface="Consolas"/>
                <a:cs typeface="Consolas"/>
                <a:sym typeface="Consolas"/>
              </a:rPr>
              <a:t>intent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mContext</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MyTileService</a:t>
            </a:r>
            <a:r>
              <a:rPr lang="en" sz="900">
                <a:solidFill>
                  <a:srgbClr val="89DDFF"/>
                </a:solidFill>
                <a:highlight>
                  <a:schemeClr val="dk1"/>
                </a:highlight>
                <a:latin typeface="Consolas"/>
                <a:ea typeface="Consolas"/>
                <a:cs typeface="Consolas"/>
                <a:sym typeface="Consolas"/>
              </a:rPr>
              <a:t>::</a:t>
            </a:r>
            <a:r>
              <a:rPr i="1" lang="en" sz="900">
                <a:solidFill>
                  <a:srgbClr val="C792EA"/>
                </a:solidFill>
                <a:highlight>
                  <a:schemeClr val="dk1"/>
                </a:highlight>
                <a:latin typeface="Consolas"/>
                <a:ea typeface="Consolas"/>
                <a:cs typeface="Consolas"/>
                <a:sym typeface="Consolas"/>
              </a:rPr>
              <a:t>class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java</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if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mCommandId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Command</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INVALID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putExtra</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KEY_COMMAND</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mCommandId</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if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mMessage </a:t>
            </a: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null</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putExtra</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KEY_MESSAGE</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mMessage</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a:t>
            </a:r>
            <a:r>
              <a:rPr lang="en" sz="900">
                <a:solidFill>
                  <a:srgbClr val="EEFFFF"/>
                </a:solidFill>
                <a:highlight>
                  <a:schemeClr val="dk1"/>
                </a:highlight>
                <a:latin typeface="Consolas"/>
                <a:ea typeface="Consolas"/>
                <a:cs typeface="Consolas"/>
                <a:sym typeface="Consolas"/>
              </a:rPr>
              <a:t>intent</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companion object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EEFFFF"/>
                </a:solidFill>
                <a:highlight>
                  <a:schemeClr val="dk1"/>
                </a:highlight>
                <a:latin typeface="Consolas"/>
                <a:ea typeface="Consolas"/>
                <a:cs typeface="Consolas"/>
                <a:sym typeface="Consolas"/>
              </a:rPr>
              <a:t>getInstance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MyIntentBuilder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a:t>
            </a:r>
            <a:r>
              <a:rPr lang="en" sz="900">
                <a:solidFill>
                  <a:srgbClr val="EEFFFF"/>
                </a:solidFill>
                <a:highlight>
                  <a:schemeClr val="dk1"/>
                </a:highlight>
                <a:latin typeface="Consolas"/>
                <a:ea typeface="Consolas"/>
                <a:cs typeface="Consolas"/>
                <a:sym typeface="Consolas"/>
              </a:rPr>
              <a:t>MyIntentBuilder</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900">
              <a:solidFill>
                <a:srgbClr val="00008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56204b54f_0_9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856204b54f_0_9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232bfa967b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1232bfa967b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856204b54f_0_9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856204b54f_0_9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1ac18345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11ac18345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1ac183453e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11ac183453e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866432d7b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8866432d7b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24f48efdd2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124f48efdd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9b006ff4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19b006ff4d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8866432d7b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8866432d7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24f48efdd2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124f48efdd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8866432d7b_0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8866432d7b_0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250473f184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250473f184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24f48efdd2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124f48efdd2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8866432d7b_0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8866432d7b_0_3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24f48efdd2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124f48efdd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8866432d7b_0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8866432d7b_0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24f48efdd2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124f48efdd2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0f170e98e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120f170e98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Sebuah constructor dibutuhkan, dan harus memanggil super IntentServices(String)</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constructor dengan nama worker thread.</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latin typeface="Consolas"/>
                <a:ea typeface="Consolas"/>
                <a:cs typeface="Consolas"/>
                <a:sym typeface="Consolas"/>
              </a:rPr>
              <a:t>class </a:t>
            </a:r>
            <a:r>
              <a:rPr lang="en" sz="900">
                <a:solidFill>
                  <a:srgbClr val="EEFFFF"/>
                </a:solidFill>
                <a:latin typeface="Consolas"/>
                <a:ea typeface="Consolas"/>
                <a:cs typeface="Consolas"/>
                <a:sym typeface="Consolas"/>
              </a:rPr>
              <a:t>HelloIntentService</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IntentService</a:t>
            </a:r>
            <a:r>
              <a:rPr lang="en" sz="900">
                <a:solidFill>
                  <a:srgbClr val="89DDFF"/>
                </a:solidFill>
                <a:latin typeface="Consolas"/>
                <a:ea typeface="Consolas"/>
                <a:cs typeface="Consolas"/>
                <a:sym typeface="Consolas"/>
              </a:rPr>
              <a:t>(</a:t>
            </a:r>
            <a:r>
              <a:rPr lang="en" sz="900">
                <a:solidFill>
                  <a:srgbClr val="C3E88D"/>
                </a:solidFill>
                <a:latin typeface="Consolas"/>
                <a:ea typeface="Consolas"/>
                <a:cs typeface="Consolas"/>
                <a:sym typeface="Consolas"/>
              </a:rPr>
              <a:t>"HelloIntentService"</a:t>
            </a: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i="1" lang="en" sz="900">
                <a:solidFill>
                  <a:srgbClr val="616161"/>
                </a:solidFill>
                <a:latin typeface="Consolas"/>
                <a:ea typeface="Consolas"/>
                <a:cs typeface="Consolas"/>
                <a:sym typeface="Consolas"/>
              </a:rPr>
              <a:t>/**</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 IntentService memanggil method ini dari default worker thread dengan</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 intent yang memulai service. Ketika method dikembalikan, IntentService</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 memberhentikan service.</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a:t>
            </a:r>
            <a:r>
              <a:rPr i="1" lang="en" sz="900">
                <a:solidFill>
                  <a:srgbClr val="C792EA"/>
                </a:solidFill>
                <a:latin typeface="Consolas"/>
                <a:ea typeface="Consolas"/>
                <a:cs typeface="Consolas"/>
                <a:sym typeface="Consolas"/>
              </a:rPr>
              <a:t>protected fun </a:t>
            </a:r>
            <a:r>
              <a:rPr lang="en" sz="900">
                <a:solidFill>
                  <a:srgbClr val="EEFFFF"/>
                </a:solidFill>
                <a:latin typeface="Consolas"/>
                <a:ea typeface="Consolas"/>
                <a:cs typeface="Consolas"/>
                <a:sym typeface="Consolas"/>
              </a:rPr>
              <a:t>onHandleIntent</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intent</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Intent</a:t>
            </a: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i="1" lang="en" sz="900">
                <a:solidFill>
                  <a:srgbClr val="616161"/>
                </a:solidFill>
                <a:latin typeface="Consolas"/>
                <a:ea typeface="Consolas"/>
                <a:cs typeface="Consolas"/>
                <a:sym typeface="Consolas"/>
              </a:rPr>
              <a:t>// Normalnya kita akan melakukan beberapa pekerjaan di sini, seperti mendownload file, dsb.</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 Untuk contoh kita, kita menggunakan delay selama 5 detik.</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a:t>
            </a:r>
            <a:r>
              <a:rPr i="1" lang="en" sz="900">
                <a:solidFill>
                  <a:srgbClr val="C792EA"/>
                </a:solidFill>
                <a:latin typeface="Consolas"/>
                <a:ea typeface="Consolas"/>
                <a:cs typeface="Consolas"/>
                <a:sym typeface="Consolas"/>
              </a:rPr>
              <a:t>try</a:t>
            </a:r>
            <a:endParaRPr i="1" sz="900">
              <a:solidFill>
                <a:srgbClr val="C792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latin typeface="Consolas"/>
                <a:ea typeface="Consolas"/>
                <a:cs typeface="Consolas"/>
                <a:sym typeface="Consolas"/>
              </a:rPr>
              <a:t>       </a:t>
            </a:r>
            <a:r>
              <a:rPr lang="en" sz="900">
                <a:solidFill>
                  <a:srgbClr val="89DDFF"/>
                </a:solidFill>
                <a:latin typeface="Consolas"/>
                <a:ea typeface="Consolas"/>
                <a:cs typeface="Consolas"/>
                <a:sym typeface="Consolas"/>
              </a:rPr>
              <a: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lang="en" sz="900">
                <a:solidFill>
                  <a:srgbClr val="EEFFFF"/>
                </a:solidFill>
                <a:latin typeface="Consolas"/>
                <a:ea typeface="Consolas"/>
                <a:cs typeface="Consolas"/>
                <a:sym typeface="Consolas"/>
              </a:rPr>
              <a:t>Thread</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sleep</a:t>
            </a:r>
            <a:r>
              <a:rPr lang="en" sz="900">
                <a:solidFill>
                  <a:srgbClr val="89DDFF"/>
                </a:solidFill>
                <a:latin typeface="Consolas"/>
                <a:ea typeface="Consolas"/>
                <a:cs typeface="Consolas"/>
                <a:sym typeface="Consolas"/>
              </a:rPr>
              <a:t>(</a:t>
            </a:r>
            <a:r>
              <a:rPr lang="en" sz="900">
                <a:solidFill>
                  <a:srgbClr val="F78C6C"/>
                </a:solidFill>
                <a:latin typeface="Consolas"/>
                <a:ea typeface="Consolas"/>
                <a:cs typeface="Consolas"/>
                <a:sym typeface="Consolas"/>
              </a:rPr>
              <a:t>5000</a:t>
            </a:r>
            <a:r>
              <a:rPr lang="en" sz="900">
                <a:solidFill>
                  <a:srgbClr val="89DDFF"/>
                </a:solidFill>
                <a:latin typeface="Consolas"/>
                <a:ea typeface="Consolas"/>
                <a:cs typeface="Consolas"/>
                <a:sym typeface="Consolas"/>
              </a:rPr>
              <a: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i="1" lang="en" sz="900">
                <a:solidFill>
                  <a:srgbClr val="C792EA"/>
                </a:solidFill>
                <a:latin typeface="Consolas"/>
                <a:ea typeface="Consolas"/>
                <a:cs typeface="Consolas"/>
                <a:sym typeface="Consolas"/>
              </a:rPr>
              <a:t>catch </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e</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InterruptedException</a:t>
            </a: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i="1" lang="en" sz="900">
                <a:solidFill>
                  <a:srgbClr val="616161"/>
                </a:solidFill>
                <a:latin typeface="Consolas"/>
                <a:ea typeface="Consolas"/>
                <a:cs typeface="Consolas"/>
                <a:sym typeface="Consolas"/>
              </a:rPr>
              <a:t>// Kembalikan interrupt status.</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a:t>
            </a:r>
            <a:r>
              <a:rPr lang="en" sz="900">
                <a:solidFill>
                  <a:srgbClr val="EEFFFF"/>
                </a:solidFill>
                <a:latin typeface="Consolas"/>
                <a:ea typeface="Consolas"/>
                <a:cs typeface="Consolas"/>
                <a:sym typeface="Consolas"/>
              </a:rPr>
              <a:t>Thread</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currentThread</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interrupt</a:t>
            </a:r>
            <a:r>
              <a:rPr lang="en" sz="900">
                <a:solidFill>
                  <a:srgbClr val="89DDFF"/>
                </a:solidFill>
                <a:latin typeface="Consolas"/>
                <a:ea typeface="Consolas"/>
                <a:cs typeface="Consolas"/>
                <a:sym typeface="Consolas"/>
              </a:rPr>
              <a: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a:t>
            </a:r>
            <a:endParaRPr sz="900">
              <a:solidFill>
                <a:srgbClr val="89DDFF"/>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9b006ff4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119b006ff4d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250473f184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1250473f184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Sebuah constructor dibutuhkan, dan harus memanggil super IntentServices(String)</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constructor dengan nama worker thread.</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latin typeface="Consolas"/>
                <a:ea typeface="Consolas"/>
                <a:cs typeface="Consolas"/>
                <a:sym typeface="Consolas"/>
              </a:rPr>
              <a:t>class </a:t>
            </a:r>
            <a:r>
              <a:rPr lang="en" sz="900">
                <a:solidFill>
                  <a:srgbClr val="EEFFFF"/>
                </a:solidFill>
                <a:latin typeface="Consolas"/>
                <a:ea typeface="Consolas"/>
                <a:cs typeface="Consolas"/>
                <a:sym typeface="Consolas"/>
              </a:rPr>
              <a:t>HelloIntentService</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IntentService</a:t>
            </a:r>
            <a:r>
              <a:rPr lang="en" sz="900">
                <a:solidFill>
                  <a:srgbClr val="89DDFF"/>
                </a:solidFill>
                <a:latin typeface="Consolas"/>
                <a:ea typeface="Consolas"/>
                <a:cs typeface="Consolas"/>
                <a:sym typeface="Consolas"/>
              </a:rPr>
              <a:t>(</a:t>
            </a:r>
            <a:r>
              <a:rPr lang="en" sz="900">
                <a:solidFill>
                  <a:srgbClr val="C3E88D"/>
                </a:solidFill>
                <a:latin typeface="Consolas"/>
                <a:ea typeface="Consolas"/>
                <a:cs typeface="Consolas"/>
                <a:sym typeface="Consolas"/>
              </a:rPr>
              <a:t>"HelloIntentService"</a:t>
            </a: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i="1" lang="en" sz="900">
                <a:solidFill>
                  <a:srgbClr val="616161"/>
                </a:solidFill>
                <a:latin typeface="Consolas"/>
                <a:ea typeface="Consolas"/>
                <a:cs typeface="Consolas"/>
                <a:sym typeface="Consolas"/>
              </a:rPr>
              <a:t>/**</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 IntentService memanggil method ini dari default worker thread dengan</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 intent yang memulai service. Ketika method dikembalikan, IntentService</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 memberhentikan service.</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a:t>
            </a:r>
            <a:r>
              <a:rPr i="1" lang="en" sz="900">
                <a:solidFill>
                  <a:srgbClr val="C792EA"/>
                </a:solidFill>
                <a:latin typeface="Consolas"/>
                <a:ea typeface="Consolas"/>
                <a:cs typeface="Consolas"/>
                <a:sym typeface="Consolas"/>
              </a:rPr>
              <a:t>protected fun </a:t>
            </a:r>
            <a:r>
              <a:rPr lang="en" sz="900">
                <a:solidFill>
                  <a:srgbClr val="EEFFFF"/>
                </a:solidFill>
                <a:latin typeface="Consolas"/>
                <a:ea typeface="Consolas"/>
                <a:cs typeface="Consolas"/>
                <a:sym typeface="Consolas"/>
              </a:rPr>
              <a:t>onHandleIntent</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intent</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Intent</a:t>
            </a: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i="1" lang="en" sz="900">
                <a:solidFill>
                  <a:srgbClr val="616161"/>
                </a:solidFill>
                <a:latin typeface="Consolas"/>
                <a:ea typeface="Consolas"/>
                <a:cs typeface="Consolas"/>
                <a:sym typeface="Consolas"/>
              </a:rPr>
              <a:t>// Normalnya kita akan melakukan beberapa pekerjaan di sini, seperti mendownload file, dsb.</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 Untuk contoh kita, kita menggunakan delay selama 5 detik.</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a:t>
            </a:r>
            <a:r>
              <a:rPr i="1" lang="en" sz="900">
                <a:solidFill>
                  <a:srgbClr val="C792EA"/>
                </a:solidFill>
                <a:latin typeface="Consolas"/>
                <a:ea typeface="Consolas"/>
                <a:cs typeface="Consolas"/>
                <a:sym typeface="Consolas"/>
              </a:rPr>
              <a:t>try</a:t>
            </a:r>
            <a:endParaRPr i="1" sz="900">
              <a:solidFill>
                <a:srgbClr val="C792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latin typeface="Consolas"/>
                <a:ea typeface="Consolas"/>
                <a:cs typeface="Consolas"/>
                <a:sym typeface="Consolas"/>
              </a:rPr>
              <a:t>       </a:t>
            </a:r>
            <a:r>
              <a:rPr lang="en" sz="900">
                <a:solidFill>
                  <a:srgbClr val="89DDFF"/>
                </a:solidFill>
                <a:latin typeface="Consolas"/>
                <a:ea typeface="Consolas"/>
                <a:cs typeface="Consolas"/>
                <a:sym typeface="Consolas"/>
              </a:rPr>
              <a: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lang="en" sz="900">
                <a:solidFill>
                  <a:srgbClr val="EEFFFF"/>
                </a:solidFill>
                <a:latin typeface="Consolas"/>
                <a:ea typeface="Consolas"/>
                <a:cs typeface="Consolas"/>
                <a:sym typeface="Consolas"/>
              </a:rPr>
              <a:t>Thread</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sleep</a:t>
            </a:r>
            <a:r>
              <a:rPr lang="en" sz="900">
                <a:solidFill>
                  <a:srgbClr val="89DDFF"/>
                </a:solidFill>
                <a:latin typeface="Consolas"/>
                <a:ea typeface="Consolas"/>
                <a:cs typeface="Consolas"/>
                <a:sym typeface="Consolas"/>
              </a:rPr>
              <a:t>(</a:t>
            </a:r>
            <a:r>
              <a:rPr lang="en" sz="900">
                <a:solidFill>
                  <a:srgbClr val="F78C6C"/>
                </a:solidFill>
                <a:latin typeface="Consolas"/>
                <a:ea typeface="Consolas"/>
                <a:cs typeface="Consolas"/>
                <a:sym typeface="Consolas"/>
              </a:rPr>
              <a:t>5000</a:t>
            </a:r>
            <a:r>
              <a:rPr lang="en" sz="900">
                <a:solidFill>
                  <a:srgbClr val="89DDFF"/>
                </a:solidFill>
                <a:latin typeface="Consolas"/>
                <a:ea typeface="Consolas"/>
                <a:cs typeface="Consolas"/>
                <a:sym typeface="Consolas"/>
              </a:rPr>
              <a: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i="1" lang="en" sz="900">
                <a:solidFill>
                  <a:srgbClr val="C792EA"/>
                </a:solidFill>
                <a:latin typeface="Consolas"/>
                <a:ea typeface="Consolas"/>
                <a:cs typeface="Consolas"/>
                <a:sym typeface="Consolas"/>
              </a:rPr>
              <a:t>catch </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e</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InterruptedException</a:t>
            </a: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r>
              <a:rPr i="1" lang="en" sz="900">
                <a:solidFill>
                  <a:srgbClr val="616161"/>
                </a:solidFill>
                <a:latin typeface="Consolas"/>
                <a:ea typeface="Consolas"/>
                <a:cs typeface="Consolas"/>
                <a:sym typeface="Consolas"/>
              </a:rPr>
              <a:t>// Kembalikan interrupt status.</a:t>
            </a:r>
            <a:endParaRPr i="1" sz="900">
              <a:solidFill>
                <a:srgbClr val="61616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latin typeface="Consolas"/>
                <a:ea typeface="Consolas"/>
                <a:cs typeface="Consolas"/>
                <a:sym typeface="Consolas"/>
              </a:rPr>
              <a:t>           </a:t>
            </a:r>
            <a:r>
              <a:rPr lang="en" sz="900">
                <a:solidFill>
                  <a:srgbClr val="EEFFFF"/>
                </a:solidFill>
                <a:latin typeface="Consolas"/>
                <a:ea typeface="Consolas"/>
                <a:cs typeface="Consolas"/>
                <a:sym typeface="Consolas"/>
              </a:rPr>
              <a:t>Thread</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currentThread</a:t>
            </a:r>
            <a:r>
              <a:rPr lang="en" sz="900">
                <a:solidFill>
                  <a:srgbClr val="89DDFF"/>
                </a:solidFill>
                <a:latin typeface="Consolas"/>
                <a:ea typeface="Consolas"/>
                <a:cs typeface="Consolas"/>
                <a:sym typeface="Consolas"/>
              </a:rPr>
              <a:t>().</a:t>
            </a:r>
            <a:r>
              <a:rPr lang="en" sz="900">
                <a:solidFill>
                  <a:srgbClr val="EEFFFF"/>
                </a:solidFill>
                <a:latin typeface="Consolas"/>
                <a:ea typeface="Consolas"/>
                <a:cs typeface="Consolas"/>
                <a:sym typeface="Consolas"/>
              </a:rPr>
              <a:t>interrupt</a:t>
            </a:r>
            <a:r>
              <a:rPr lang="en" sz="900">
                <a:solidFill>
                  <a:srgbClr val="89DDFF"/>
                </a:solidFill>
                <a:latin typeface="Consolas"/>
                <a:ea typeface="Consolas"/>
                <a:cs typeface="Consolas"/>
                <a:sym typeface="Consolas"/>
              </a:rPr>
              <a: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a:t>
            </a:r>
            <a:endParaRPr sz="900">
              <a:solidFill>
                <a:srgbClr val="89DDFF"/>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1ac183453e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3" name="Google Shape;883;g11ac183453e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8866432d7b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8866432d7b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250473f184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1250473f184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250473f184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1" name="Google Shape;931;g1250473f184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8866432d7b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8866432d7b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236ccc89d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g1236ccc89d6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8866432d7b_0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6" name="Google Shape;976;g8866432d7b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36ccc89d6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1236ccc89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8866432d7b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8866432d7b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56204b54f_0_6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856204b54f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250473f184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1250473f184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8866432d7b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8866432d7b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24b97d896c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g124b97d896c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24b97d896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8" name="Google Shape;1068;g124b97d896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24b97d896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g124b97d896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124b97d896c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8" name="Google Shape;1098;g124b97d896c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24b97d896c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4" name="Google Shape;1114;g124b97d896c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24b97d896c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g124b97d896c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24b97d896c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7" name="Google Shape;1147;g124b97d896c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24f48efdd2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g124f48efdd2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4a7fd7f4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24a7fd7f4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24b97d896c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124b97d896c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24b97d896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2" name="Google Shape;1192;g124b97d896c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24b97d896c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124b97d896c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4b97d896c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124b97d896c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4b97d896c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g124b97d896c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class </a:t>
            </a:r>
            <a:r>
              <a:rPr lang="en" sz="900">
                <a:solidFill>
                  <a:srgbClr val="FFCB6B"/>
                </a:solidFill>
                <a:highlight>
                  <a:schemeClr val="dk1"/>
                </a:highlight>
                <a:latin typeface="Consolas"/>
                <a:ea typeface="Consolas"/>
                <a:cs typeface="Consolas"/>
                <a:sym typeface="Consolas"/>
              </a:rPr>
              <a:t>ExampleService</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Service</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616161"/>
                </a:solidFill>
                <a:highlight>
                  <a:schemeClr val="dk1"/>
                </a:highlight>
                <a:latin typeface="Consolas"/>
                <a:ea typeface="Consolas"/>
                <a:cs typeface="Consolas"/>
                <a:sym typeface="Consolas"/>
              </a:rPr>
              <a:t>// menunjukkan bagaimana perilaku jika service dihancurkan</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internal var </a:t>
            </a:r>
            <a:r>
              <a:rPr lang="en" sz="900">
                <a:solidFill>
                  <a:srgbClr val="808080"/>
                </a:solidFill>
                <a:highlight>
                  <a:schemeClr val="dk1"/>
                </a:highlight>
                <a:latin typeface="Consolas"/>
                <a:ea typeface="Consolas"/>
                <a:cs typeface="Consolas"/>
                <a:sym typeface="Consolas"/>
              </a:rPr>
              <a:t>mStartMode</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Int </a:t>
            </a:r>
            <a:r>
              <a:rPr lang="en" sz="900">
                <a:solidFill>
                  <a:srgbClr val="89DDFF"/>
                </a:solidFill>
                <a:highlight>
                  <a:schemeClr val="dk1"/>
                </a:highlight>
                <a:latin typeface="Consolas"/>
                <a:ea typeface="Consolas"/>
                <a:cs typeface="Consolas"/>
                <a:sym typeface="Consolas"/>
              </a:rPr>
              <a:t>= </a:t>
            </a:r>
            <a:r>
              <a:rPr lang="en" sz="900">
                <a:solidFill>
                  <a:srgbClr val="F78C6C"/>
                </a:solidFill>
                <a:highlight>
                  <a:schemeClr val="dk1"/>
                </a:highlight>
                <a:latin typeface="Consolas"/>
                <a:ea typeface="Consolas"/>
                <a:cs typeface="Consolas"/>
                <a:sym typeface="Consolas"/>
              </a:rPr>
              <a:t>0</a:t>
            </a:r>
            <a:endParaRPr sz="900">
              <a:solidFill>
                <a:srgbClr val="F78C6C"/>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F78C6C"/>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F78C6C"/>
                </a:solidFill>
                <a:highlight>
                  <a:schemeClr val="dk1"/>
                </a:highlight>
                <a:latin typeface="Consolas"/>
                <a:ea typeface="Consolas"/>
                <a:cs typeface="Consolas"/>
                <a:sym typeface="Consolas"/>
              </a:rPr>
              <a:t>   </a:t>
            </a:r>
            <a:r>
              <a:rPr i="1" lang="en" sz="900">
                <a:solidFill>
                  <a:srgbClr val="616161"/>
                </a:solidFill>
                <a:highlight>
                  <a:schemeClr val="dk1"/>
                </a:highlight>
                <a:latin typeface="Consolas"/>
                <a:ea typeface="Consolas"/>
                <a:cs typeface="Consolas"/>
                <a:sym typeface="Consolas"/>
              </a:rPr>
              <a:t>// interface untuk clients yang mengikat</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internal var </a:t>
            </a:r>
            <a:r>
              <a:rPr lang="en" sz="900">
                <a:solidFill>
                  <a:srgbClr val="EEFFFF"/>
                </a:solidFill>
                <a:highlight>
                  <a:schemeClr val="dk1"/>
                </a:highlight>
                <a:latin typeface="Consolas"/>
                <a:ea typeface="Consolas"/>
                <a:cs typeface="Consolas"/>
                <a:sym typeface="Consolas"/>
              </a:rPr>
              <a:t>mBinder</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IBinder</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EEFFFF"/>
                </a:solidFill>
                <a:highlight>
                  <a:schemeClr val="dk1"/>
                </a:highlight>
                <a:latin typeface="Consolas"/>
                <a:ea typeface="Consolas"/>
                <a:cs typeface="Consolas"/>
                <a:sym typeface="Consolas"/>
              </a:rPr>
              <a:t>   </a:t>
            </a:r>
            <a:r>
              <a:rPr i="1" lang="en" sz="900">
                <a:solidFill>
                  <a:srgbClr val="616161"/>
                </a:solidFill>
                <a:highlight>
                  <a:schemeClr val="dk1"/>
                </a:highlight>
                <a:latin typeface="Consolas"/>
                <a:ea typeface="Consolas"/>
                <a:cs typeface="Consolas"/>
                <a:sym typeface="Consolas"/>
              </a:rPr>
              <a:t>// menunjukkan apakah onRebind harus digunakan</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internal var </a:t>
            </a:r>
            <a:r>
              <a:rPr lang="en" sz="900">
                <a:solidFill>
                  <a:srgbClr val="808080"/>
                </a:solidFill>
                <a:highlight>
                  <a:schemeClr val="dk1"/>
                </a:highlight>
                <a:latin typeface="Consolas"/>
                <a:ea typeface="Consolas"/>
                <a:cs typeface="Consolas"/>
                <a:sym typeface="Consolas"/>
              </a:rPr>
              <a:t>mAllowRebind</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Boolean </a:t>
            </a: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false</a:t>
            </a:r>
            <a:endParaRPr i="1" sz="900">
              <a:solidFill>
                <a:srgbClr val="C792EA"/>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C792EA"/>
                </a:solidFill>
                <a:highlight>
                  <a:schemeClr val="dk1"/>
                </a:highlight>
                <a:latin typeface="Consolas"/>
                <a:ea typeface="Consolas"/>
                <a:cs typeface="Consolas"/>
                <a:sym typeface="Consolas"/>
              </a:rPr>
              <a:t>   fun </a:t>
            </a:r>
            <a:r>
              <a:rPr lang="en" sz="900">
                <a:solidFill>
                  <a:srgbClr val="82AAFF"/>
                </a:solidFill>
                <a:highlight>
                  <a:schemeClr val="dk1"/>
                </a:highlight>
                <a:latin typeface="Consolas"/>
                <a:ea typeface="Consolas"/>
                <a:cs typeface="Consolas"/>
                <a:sym typeface="Consolas"/>
              </a:rPr>
              <a:t>onCreate</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616161"/>
                </a:solidFill>
                <a:highlight>
                  <a:schemeClr val="dk1"/>
                </a:highlight>
                <a:latin typeface="Consolas"/>
                <a:ea typeface="Consolas"/>
                <a:cs typeface="Consolas"/>
                <a:sym typeface="Consolas"/>
              </a:rPr>
              <a:t>// Services mulai dibuat</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82AAFF"/>
                </a:solidFill>
                <a:highlight>
                  <a:schemeClr val="dk1"/>
                </a:highlight>
                <a:latin typeface="Consolas"/>
                <a:ea typeface="Consolas"/>
                <a:cs typeface="Consolas"/>
                <a:sym typeface="Consolas"/>
              </a:rPr>
              <a:t>onStartCommand</a:t>
            </a:r>
            <a:r>
              <a:rPr lang="en" sz="900">
                <a:solidFill>
                  <a:srgbClr val="89DDFF"/>
                </a:solidFill>
                <a:highlight>
                  <a:schemeClr val="dk1"/>
                </a:highlight>
                <a:latin typeface="Consolas"/>
                <a:ea typeface="Consolas"/>
                <a:cs typeface="Consolas"/>
                <a:sym typeface="Consolas"/>
              </a:rPr>
              <a:t>(</a:t>
            </a:r>
            <a:r>
              <a:rPr lang="en" sz="900">
                <a:solidFill>
                  <a:srgbClr val="F78C6C"/>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 </a:t>
            </a:r>
            <a:r>
              <a:rPr lang="en" sz="900">
                <a:solidFill>
                  <a:srgbClr val="F78C6C"/>
                </a:solidFill>
                <a:highlight>
                  <a:schemeClr val="dk1"/>
                </a:highlight>
                <a:latin typeface="Consolas"/>
                <a:ea typeface="Consolas"/>
                <a:cs typeface="Consolas"/>
                <a:sym typeface="Consolas"/>
              </a:rPr>
              <a:t>flags</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Int</a:t>
            </a:r>
            <a:r>
              <a:rPr lang="en" sz="900">
                <a:solidFill>
                  <a:srgbClr val="89DDFF"/>
                </a:solidFill>
                <a:highlight>
                  <a:schemeClr val="dk1"/>
                </a:highlight>
                <a:latin typeface="Consolas"/>
                <a:ea typeface="Consolas"/>
                <a:cs typeface="Consolas"/>
                <a:sym typeface="Consolas"/>
              </a:rPr>
              <a:t>, </a:t>
            </a:r>
            <a:r>
              <a:rPr lang="en" sz="900">
                <a:solidFill>
                  <a:srgbClr val="F78C6C"/>
                </a:solidFill>
                <a:highlight>
                  <a:schemeClr val="dk1"/>
                </a:highlight>
                <a:latin typeface="Consolas"/>
                <a:ea typeface="Consolas"/>
                <a:cs typeface="Consolas"/>
                <a:sym typeface="Consolas"/>
              </a:rPr>
              <a:t>startId</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Int</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Int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616161"/>
                </a:solidFill>
                <a:highlight>
                  <a:schemeClr val="dk1"/>
                </a:highlight>
                <a:latin typeface="Consolas"/>
                <a:ea typeface="Consolas"/>
                <a:cs typeface="Consolas"/>
                <a:sym typeface="Consolas"/>
              </a:rPr>
              <a:t>// Service memulai panggilan ke startService()</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a:t>
            </a:r>
            <a:r>
              <a:rPr lang="en" sz="900">
                <a:solidFill>
                  <a:srgbClr val="808080"/>
                </a:solidFill>
                <a:highlight>
                  <a:schemeClr val="dk1"/>
                </a:highlight>
                <a:latin typeface="Consolas"/>
                <a:ea typeface="Consolas"/>
                <a:cs typeface="Consolas"/>
                <a:sym typeface="Consolas"/>
              </a:rPr>
              <a:t>mStartMode</a:t>
            </a:r>
            <a:endParaRPr sz="900">
              <a:solidFill>
                <a:srgbClr val="808080"/>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08080"/>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82AAFF"/>
                </a:solidFill>
                <a:highlight>
                  <a:schemeClr val="dk1"/>
                </a:highlight>
                <a:latin typeface="Consolas"/>
                <a:ea typeface="Consolas"/>
                <a:cs typeface="Consolas"/>
                <a:sym typeface="Consolas"/>
              </a:rPr>
              <a:t>onBind</a:t>
            </a:r>
            <a:r>
              <a:rPr lang="en" sz="900">
                <a:solidFill>
                  <a:srgbClr val="89DDFF"/>
                </a:solidFill>
                <a:highlight>
                  <a:schemeClr val="dk1"/>
                </a:highlight>
                <a:latin typeface="Consolas"/>
                <a:ea typeface="Consolas"/>
                <a:cs typeface="Consolas"/>
                <a:sym typeface="Consolas"/>
              </a:rPr>
              <a:t>(</a:t>
            </a:r>
            <a:r>
              <a:rPr lang="en" sz="900">
                <a:solidFill>
                  <a:srgbClr val="F78C6C"/>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IBinder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616161"/>
                </a:solidFill>
                <a:highlight>
                  <a:schemeClr val="dk1"/>
                </a:highlight>
                <a:latin typeface="Consolas"/>
                <a:ea typeface="Consolas"/>
                <a:cs typeface="Consolas"/>
                <a:sym typeface="Consolas"/>
              </a:rPr>
              <a:t>// Client mengikat ke Services dengan bindService()</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a:t>
            </a:r>
            <a:r>
              <a:rPr lang="en" sz="900">
                <a:solidFill>
                  <a:srgbClr val="808080"/>
                </a:solidFill>
                <a:highlight>
                  <a:schemeClr val="dk1"/>
                </a:highlight>
                <a:latin typeface="Consolas"/>
                <a:ea typeface="Consolas"/>
                <a:cs typeface="Consolas"/>
                <a:sym typeface="Consolas"/>
              </a:rPr>
              <a:t>mBinder</a:t>
            </a:r>
            <a:endParaRPr sz="900">
              <a:solidFill>
                <a:srgbClr val="808080"/>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08080"/>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82AAFF"/>
                </a:solidFill>
                <a:highlight>
                  <a:schemeClr val="dk1"/>
                </a:highlight>
                <a:latin typeface="Consolas"/>
                <a:ea typeface="Consolas"/>
                <a:cs typeface="Consolas"/>
                <a:sym typeface="Consolas"/>
              </a:rPr>
              <a:t>onUnbind</a:t>
            </a:r>
            <a:r>
              <a:rPr lang="en" sz="900">
                <a:solidFill>
                  <a:srgbClr val="89DDFF"/>
                </a:solidFill>
                <a:highlight>
                  <a:schemeClr val="dk1"/>
                </a:highlight>
                <a:latin typeface="Consolas"/>
                <a:ea typeface="Consolas"/>
                <a:cs typeface="Consolas"/>
                <a:sym typeface="Consolas"/>
              </a:rPr>
              <a:t>(</a:t>
            </a:r>
            <a:r>
              <a:rPr lang="en" sz="900">
                <a:solidFill>
                  <a:srgbClr val="F78C6C"/>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FFCB6B"/>
                </a:solidFill>
                <a:highlight>
                  <a:schemeClr val="dk1"/>
                </a:highlight>
                <a:latin typeface="Consolas"/>
                <a:ea typeface="Consolas"/>
                <a:cs typeface="Consolas"/>
                <a:sym typeface="Consolas"/>
              </a:rPr>
              <a:t>Boolean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616161"/>
                </a:solidFill>
                <a:highlight>
                  <a:schemeClr val="dk1"/>
                </a:highlight>
                <a:latin typeface="Consolas"/>
                <a:ea typeface="Consolas"/>
                <a:cs typeface="Consolas"/>
                <a:sym typeface="Consolas"/>
              </a:rPr>
              <a:t>// Semua client telah terikat dengan unBindService()</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return </a:t>
            </a:r>
            <a:r>
              <a:rPr lang="en" sz="900">
                <a:solidFill>
                  <a:srgbClr val="808080"/>
                </a:solidFill>
                <a:highlight>
                  <a:schemeClr val="dk1"/>
                </a:highlight>
                <a:latin typeface="Consolas"/>
                <a:ea typeface="Consolas"/>
                <a:cs typeface="Consolas"/>
                <a:sym typeface="Consolas"/>
              </a:rPr>
              <a:t>mAllowRebind</a:t>
            </a:r>
            <a:endParaRPr sz="900">
              <a:solidFill>
                <a:srgbClr val="808080"/>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08080"/>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82AAFF"/>
                </a:solidFill>
                <a:highlight>
                  <a:schemeClr val="dk1"/>
                </a:highlight>
                <a:latin typeface="Consolas"/>
                <a:ea typeface="Consolas"/>
                <a:cs typeface="Consolas"/>
                <a:sym typeface="Consolas"/>
              </a:rPr>
              <a:t>onRebind</a:t>
            </a:r>
            <a:r>
              <a:rPr lang="en" sz="900">
                <a:solidFill>
                  <a:srgbClr val="89DDFF"/>
                </a:solidFill>
                <a:highlight>
                  <a:schemeClr val="dk1"/>
                </a:highlight>
                <a:latin typeface="Consolas"/>
                <a:ea typeface="Consolas"/>
                <a:cs typeface="Consolas"/>
                <a:sym typeface="Consolas"/>
              </a:rPr>
              <a:t>(</a:t>
            </a:r>
            <a:r>
              <a:rPr lang="en" sz="900">
                <a:solidFill>
                  <a:srgbClr val="F78C6C"/>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616161"/>
                </a:solidFill>
                <a:highlight>
                  <a:schemeClr val="dk1"/>
                </a:highlight>
                <a:latin typeface="Consolas"/>
                <a:ea typeface="Consolas"/>
                <a:cs typeface="Consolas"/>
                <a:sym typeface="Consolas"/>
              </a:rPr>
              <a:t>// Client mengikat service dengan bindService(),</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 setelah onUnbind() telah dipanggil</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fun </a:t>
            </a:r>
            <a:r>
              <a:rPr lang="en" sz="900">
                <a:solidFill>
                  <a:srgbClr val="82AAFF"/>
                </a:solidFill>
                <a:highlight>
                  <a:schemeClr val="dk1"/>
                </a:highlight>
                <a:latin typeface="Consolas"/>
                <a:ea typeface="Consolas"/>
                <a:cs typeface="Consolas"/>
                <a:sym typeface="Consolas"/>
              </a:rPr>
              <a:t>onDestroy</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       </a:t>
            </a:r>
            <a:r>
              <a:rPr i="1" lang="en" sz="900">
                <a:solidFill>
                  <a:srgbClr val="616161"/>
                </a:solidFill>
                <a:highlight>
                  <a:schemeClr val="dk1"/>
                </a:highlight>
                <a:latin typeface="Consolas"/>
                <a:ea typeface="Consolas"/>
                <a:cs typeface="Consolas"/>
                <a:sym typeface="Consolas"/>
              </a:rPr>
              <a:t>// Service tidak lagi digunakan dan sedang dihancurkan</a:t>
            </a:r>
            <a:endParaRPr i="1" sz="9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rgbClr val="616161"/>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900">
              <a:solidFill>
                <a:srgbClr val="00008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24b97d896c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g124b97d896c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22fbb495ed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0" name="Google Shape;1270;g122fbb495ed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8866432d7b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5" name="Google Shape;1285;g8866432d7b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8866432d7b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3" name="Google Shape;1303;g8866432d7b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8866432d7b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g8866432d7b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4a7fd7f49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24a7fd7f49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236ccc89d6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7" name="Google Shape;1337;g1236ccc89d6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8866432d7b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2" name="Google Shape;1352;g8866432d7b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236ccc89d6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6" name="Google Shape;1366;g1236ccc89d6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236ccc89d6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g1236ccc89d6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236ccc89d6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1" name="Google Shape;1411;g1236ccc89d6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236ccc89d6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2" name="Google Shape;1442;g1236ccc89d6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24b97d896c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9" name="Google Shape;1479;g124b97d896c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124b97d896c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5" name="Google Shape;1495;g124b97d896c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8866432d7b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0" name="Google Shape;1510;g8866432d7b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236ccc89d6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7" name="Google Shape;1527;g1236ccc89d6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SzPts val="1100"/>
              <a:buNone/>
            </a:pPr>
            <a:r>
              <a:rPr lang="en" sz="900">
                <a:solidFill>
                  <a:srgbClr val="808080"/>
                </a:solidFill>
                <a:latin typeface="Consolas"/>
                <a:ea typeface="Consolas"/>
                <a:cs typeface="Consolas"/>
                <a:sym typeface="Consolas"/>
              </a:rPr>
              <a:t>&lt;uses-permission </a:t>
            </a:r>
            <a:r>
              <a:rPr i="1" lang="en" sz="900">
                <a:solidFill>
                  <a:srgbClr val="FFCB6B"/>
                </a:solidFill>
                <a:latin typeface="Consolas"/>
                <a:ea typeface="Consolas"/>
                <a:cs typeface="Consolas"/>
                <a:sym typeface="Consolas"/>
              </a:rPr>
              <a:t>android:name</a:t>
            </a:r>
            <a:r>
              <a:rPr lang="en" sz="900">
                <a:solidFill>
                  <a:srgbClr val="C3E88D"/>
                </a:solidFill>
                <a:latin typeface="Consolas"/>
                <a:ea typeface="Consolas"/>
                <a:cs typeface="Consolas"/>
                <a:sym typeface="Consolas"/>
              </a:rPr>
              <a:t>="android.permission.RECEIVE_SMS"</a:t>
            </a:r>
            <a:r>
              <a:rPr lang="en" sz="900">
                <a:solidFill>
                  <a:srgbClr val="89DDFF"/>
                </a:solidFill>
                <a:latin typeface="Consolas"/>
                <a:ea typeface="Consolas"/>
                <a:cs typeface="Consolas"/>
                <a:sym typeface="Consolas"/>
              </a:rPr>
              <a:t>/&gt;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4b97d896c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24b97d896c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8866432d7b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3" name="Google Shape;1543;g8866432d7b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236ccc89d6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1236ccc89d6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24f48efdd2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3" name="Google Shape;1573;g124f48efdd2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8866432d7b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g8866432d7b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&lt;</a:t>
            </a:r>
            <a:r>
              <a:rPr lang="en" sz="900">
                <a:solidFill>
                  <a:srgbClr val="F07178"/>
                </a:solidFill>
                <a:latin typeface="Consolas"/>
                <a:ea typeface="Consolas"/>
                <a:cs typeface="Consolas"/>
                <a:sym typeface="Consolas"/>
              </a:rPr>
              <a:t>receiver</a:t>
            </a:r>
            <a:endParaRPr sz="900">
              <a:solidFill>
                <a:srgbClr val="F07178"/>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F07178"/>
                </a:solidFill>
                <a:latin typeface="Consolas"/>
                <a:ea typeface="Consolas"/>
                <a:cs typeface="Consolas"/>
                <a:sym typeface="Consolas"/>
              </a:rPr>
              <a:t>   </a:t>
            </a:r>
            <a:r>
              <a:rPr i="1" lang="en" sz="900">
                <a:solidFill>
                  <a:srgbClr val="FFCB6B"/>
                </a:solidFill>
                <a:latin typeface="Consolas"/>
                <a:ea typeface="Consolas"/>
                <a:cs typeface="Consolas"/>
                <a:sym typeface="Consolas"/>
              </a:rPr>
              <a:t>android:name</a:t>
            </a:r>
            <a:r>
              <a:rPr lang="en" sz="900">
                <a:solidFill>
                  <a:srgbClr val="C3E88D"/>
                </a:solidFill>
                <a:latin typeface="Consolas"/>
                <a:ea typeface="Consolas"/>
                <a:cs typeface="Consolas"/>
                <a:sym typeface="Consolas"/>
              </a:rPr>
              <a:t>=".SmsReceiver"</a:t>
            </a:r>
            <a:endParaRPr sz="900">
              <a:solidFill>
                <a:srgbClr val="C3E88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C3E88D"/>
                </a:solidFill>
                <a:latin typeface="Consolas"/>
                <a:ea typeface="Consolas"/>
                <a:cs typeface="Consolas"/>
                <a:sym typeface="Consolas"/>
              </a:rPr>
              <a:t>   </a:t>
            </a:r>
            <a:r>
              <a:rPr i="1" lang="en" sz="900">
                <a:solidFill>
                  <a:srgbClr val="FFCB6B"/>
                </a:solidFill>
                <a:latin typeface="Consolas"/>
                <a:ea typeface="Consolas"/>
                <a:cs typeface="Consolas"/>
                <a:sym typeface="Consolas"/>
              </a:rPr>
              <a:t>android:enabled</a:t>
            </a:r>
            <a:r>
              <a:rPr lang="en" sz="900">
                <a:solidFill>
                  <a:srgbClr val="C3E88D"/>
                </a:solidFill>
                <a:latin typeface="Consolas"/>
                <a:ea typeface="Consolas"/>
                <a:cs typeface="Consolas"/>
                <a:sym typeface="Consolas"/>
              </a:rPr>
              <a:t>="true"</a:t>
            </a:r>
            <a:endParaRPr sz="900">
              <a:solidFill>
                <a:srgbClr val="C3E88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C3E88D"/>
                </a:solidFill>
                <a:latin typeface="Consolas"/>
                <a:ea typeface="Consolas"/>
                <a:cs typeface="Consolas"/>
                <a:sym typeface="Consolas"/>
              </a:rPr>
              <a:t>   </a:t>
            </a:r>
            <a:r>
              <a:rPr i="1" lang="en" sz="900">
                <a:solidFill>
                  <a:srgbClr val="FFCB6B"/>
                </a:solidFill>
                <a:latin typeface="Consolas"/>
                <a:ea typeface="Consolas"/>
                <a:cs typeface="Consolas"/>
                <a:sym typeface="Consolas"/>
              </a:rPr>
              <a:t>android:exported</a:t>
            </a:r>
            <a:r>
              <a:rPr lang="en" sz="900">
                <a:solidFill>
                  <a:srgbClr val="C3E88D"/>
                </a:solidFill>
                <a:latin typeface="Consolas"/>
                <a:ea typeface="Consolas"/>
                <a:cs typeface="Consolas"/>
                <a:sym typeface="Consolas"/>
              </a:rPr>
              <a:t>="true"</a:t>
            </a:r>
            <a:r>
              <a:rPr lang="en" sz="900">
                <a:solidFill>
                  <a:srgbClr val="89DDFF"/>
                </a:solidFill>
                <a:latin typeface="Consolas"/>
                <a:ea typeface="Consolas"/>
                <a:cs typeface="Consolas"/>
                <a:sym typeface="Consolas"/>
              </a:rPr>
              <a:t>&gt;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&lt;/</a:t>
            </a:r>
            <a:r>
              <a:rPr lang="en" sz="900">
                <a:solidFill>
                  <a:srgbClr val="F07178"/>
                </a:solidFill>
                <a:latin typeface="Consolas"/>
                <a:ea typeface="Consolas"/>
                <a:cs typeface="Consolas"/>
                <a:sym typeface="Consolas"/>
              </a:rPr>
              <a:t>receiver</a:t>
            </a:r>
            <a:r>
              <a:rPr lang="en" sz="900">
                <a:solidFill>
                  <a:srgbClr val="89DDFF"/>
                </a:solidFill>
                <a:latin typeface="Consolas"/>
                <a:ea typeface="Consolas"/>
                <a:cs typeface="Consolas"/>
                <a:sym typeface="Consolas"/>
              </a:rPr>
              <a:t>&gt;</a:t>
            </a:r>
            <a:endParaRPr sz="900">
              <a:solidFill>
                <a:srgbClr val="89DDFF"/>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8866432d7b_0_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3" name="Google Shape;1603;g8866432d7b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&lt;</a:t>
            </a:r>
            <a:r>
              <a:rPr lang="en" sz="900">
                <a:solidFill>
                  <a:srgbClr val="F07178"/>
                </a:solidFill>
                <a:latin typeface="Consolas"/>
                <a:ea typeface="Consolas"/>
                <a:cs typeface="Consolas"/>
                <a:sym typeface="Consolas"/>
              </a:rPr>
              <a:t>receiver</a:t>
            </a:r>
            <a:endParaRPr sz="900">
              <a:solidFill>
                <a:srgbClr val="F07178"/>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F07178"/>
                </a:solidFill>
                <a:latin typeface="Consolas"/>
                <a:ea typeface="Consolas"/>
                <a:cs typeface="Consolas"/>
                <a:sym typeface="Consolas"/>
              </a:rPr>
              <a:t>   </a:t>
            </a:r>
            <a:r>
              <a:rPr i="1" lang="en" sz="900">
                <a:solidFill>
                  <a:srgbClr val="FFCB6B"/>
                </a:solidFill>
                <a:latin typeface="Consolas"/>
                <a:ea typeface="Consolas"/>
                <a:cs typeface="Consolas"/>
                <a:sym typeface="Consolas"/>
              </a:rPr>
              <a:t>android:name</a:t>
            </a:r>
            <a:r>
              <a:rPr lang="en" sz="900">
                <a:solidFill>
                  <a:srgbClr val="C3E88D"/>
                </a:solidFill>
                <a:latin typeface="Consolas"/>
                <a:ea typeface="Consolas"/>
                <a:cs typeface="Consolas"/>
                <a:sym typeface="Consolas"/>
              </a:rPr>
              <a:t>=".SmsReceiver"</a:t>
            </a:r>
            <a:endParaRPr sz="900">
              <a:solidFill>
                <a:srgbClr val="C3E88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C3E88D"/>
                </a:solidFill>
                <a:latin typeface="Consolas"/>
                <a:ea typeface="Consolas"/>
                <a:cs typeface="Consolas"/>
                <a:sym typeface="Consolas"/>
              </a:rPr>
              <a:t>   </a:t>
            </a:r>
            <a:r>
              <a:rPr i="1" lang="en" sz="900">
                <a:solidFill>
                  <a:srgbClr val="FFCB6B"/>
                </a:solidFill>
                <a:latin typeface="Consolas"/>
                <a:ea typeface="Consolas"/>
                <a:cs typeface="Consolas"/>
                <a:sym typeface="Consolas"/>
              </a:rPr>
              <a:t>android:enabled</a:t>
            </a:r>
            <a:r>
              <a:rPr lang="en" sz="900">
                <a:solidFill>
                  <a:srgbClr val="C3E88D"/>
                </a:solidFill>
                <a:latin typeface="Consolas"/>
                <a:ea typeface="Consolas"/>
                <a:cs typeface="Consolas"/>
                <a:sym typeface="Consolas"/>
              </a:rPr>
              <a:t>="true"</a:t>
            </a:r>
            <a:endParaRPr sz="900">
              <a:solidFill>
                <a:srgbClr val="C3E88D"/>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C3E88D"/>
                </a:solidFill>
                <a:latin typeface="Consolas"/>
                <a:ea typeface="Consolas"/>
                <a:cs typeface="Consolas"/>
                <a:sym typeface="Consolas"/>
              </a:rPr>
              <a:t>   </a:t>
            </a:r>
            <a:r>
              <a:rPr i="1" lang="en" sz="900">
                <a:solidFill>
                  <a:srgbClr val="FFCB6B"/>
                </a:solidFill>
                <a:latin typeface="Consolas"/>
                <a:ea typeface="Consolas"/>
                <a:cs typeface="Consolas"/>
                <a:sym typeface="Consolas"/>
              </a:rPr>
              <a:t>android:exported</a:t>
            </a:r>
            <a:r>
              <a:rPr lang="en" sz="900">
                <a:solidFill>
                  <a:srgbClr val="C3E88D"/>
                </a:solidFill>
                <a:latin typeface="Consolas"/>
                <a:ea typeface="Consolas"/>
                <a:cs typeface="Consolas"/>
                <a:sym typeface="Consolas"/>
              </a:rPr>
              <a:t>="true"</a:t>
            </a:r>
            <a:r>
              <a:rPr lang="en" sz="900">
                <a:solidFill>
                  <a:srgbClr val="89DDFF"/>
                </a:solidFill>
                <a:latin typeface="Consolas"/>
                <a:ea typeface="Consolas"/>
                <a:cs typeface="Consolas"/>
                <a:sym typeface="Consolas"/>
              </a:rPr>
              <a:t>&gt;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&lt;</a:t>
            </a:r>
            <a:r>
              <a:rPr lang="en" sz="900">
                <a:solidFill>
                  <a:srgbClr val="F07178"/>
                </a:solidFill>
                <a:latin typeface="Consolas"/>
                <a:ea typeface="Consolas"/>
                <a:cs typeface="Consolas"/>
                <a:sym typeface="Consolas"/>
              </a:rPr>
              <a:t>intent-filter</a:t>
            </a:r>
            <a:r>
              <a:rPr lang="en" sz="900">
                <a:solidFill>
                  <a:srgbClr val="89DDFF"/>
                </a:solidFill>
                <a:latin typeface="Consolas"/>
                <a:ea typeface="Consolas"/>
                <a:cs typeface="Consolas"/>
                <a:sym typeface="Consolas"/>
              </a:rPr>
              <a:t>&gt;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&lt;</a:t>
            </a:r>
            <a:r>
              <a:rPr lang="en" sz="900">
                <a:solidFill>
                  <a:srgbClr val="F07178"/>
                </a:solidFill>
                <a:latin typeface="Consolas"/>
                <a:ea typeface="Consolas"/>
                <a:cs typeface="Consolas"/>
                <a:sym typeface="Consolas"/>
              </a:rPr>
              <a:t>action </a:t>
            </a:r>
            <a:r>
              <a:rPr i="1" lang="en" sz="900">
                <a:solidFill>
                  <a:srgbClr val="FFCB6B"/>
                </a:solidFill>
                <a:latin typeface="Consolas"/>
                <a:ea typeface="Consolas"/>
                <a:cs typeface="Consolas"/>
                <a:sym typeface="Consolas"/>
              </a:rPr>
              <a:t>android:name</a:t>
            </a:r>
            <a:r>
              <a:rPr lang="en" sz="900">
                <a:solidFill>
                  <a:srgbClr val="C3E88D"/>
                </a:solidFill>
                <a:latin typeface="Consolas"/>
                <a:ea typeface="Consolas"/>
                <a:cs typeface="Consolas"/>
                <a:sym typeface="Consolas"/>
              </a:rPr>
              <a:t>="android.provider.Telephony.SMS_RECEIVED" </a:t>
            </a:r>
            <a:r>
              <a:rPr lang="en" sz="900">
                <a:solidFill>
                  <a:srgbClr val="89DDFF"/>
                </a:solidFill>
                <a:latin typeface="Consolas"/>
                <a:ea typeface="Consolas"/>
                <a:cs typeface="Consolas"/>
                <a:sym typeface="Consolas"/>
              </a:rPr>
              <a:t>/&gt;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   &lt;/</a:t>
            </a:r>
            <a:r>
              <a:rPr lang="en" sz="900">
                <a:solidFill>
                  <a:srgbClr val="F07178"/>
                </a:solidFill>
                <a:latin typeface="Consolas"/>
                <a:ea typeface="Consolas"/>
                <a:cs typeface="Consolas"/>
                <a:sym typeface="Consolas"/>
              </a:rPr>
              <a:t>intent-filter</a:t>
            </a:r>
            <a:r>
              <a:rPr lang="en" sz="900">
                <a:solidFill>
                  <a:srgbClr val="89DDFF"/>
                </a:solidFill>
                <a:latin typeface="Consolas"/>
                <a:ea typeface="Consolas"/>
                <a:cs typeface="Consolas"/>
                <a:sym typeface="Consolas"/>
              </a:rPr>
              <a:t>&gt;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rgbClr val="89DDFF"/>
                </a:solidFill>
                <a:latin typeface="Consolas"/>
                <a:ea typeface="Consolas"/>
                <a:cs typeface="Consolas"/>
                <a:sym typeface="Consolas"/>
              </a:rPr>
              <a:t>&lt;/</a:t>
            </a:r>
            <a:r>
              <a:rPr lang="en" sz="900">
                <a:solidFill>
                  <a:srgbClr val="F07178"/>
                </a:solidFill>
                <a:latin typeface="Consolas"/>
                <a:ea typeface="Consolas"/>
                <a:cs typeface="Consolas"/>
                <a:sym typeface="Consolas"/>
              </a:rPr>
              <a:t>receiver</a:t>
            </a:r>
            <a:r>
              <a:rPr lang="en" sz="900">
                <a:solidFill>
                  <a:srgbClr val="89DDFF"/>
                </a:solidFill>
                <a:latin typeface="Consolas"/>
                <a:ea typeface="Consolas"/>
                <a:cs typeface="Consolas"/>
                <a:sym typeface="Consolas"/>
              </a:rPr>
              <a:t>&gt;</a:t>
            </a:r>
            <a:endParaRPr sz="9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rgbClr val="89DDFF"/>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236ccc89d6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8" name="Google Shape;1618;g1236ccc89d6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SzPts val="1100"/>
              <a:buNone/>
            </a:pPr>
            <a:r>
              <a:rPr i="1" lang="en" sz="900">
                <a:solidFill>
                  <a:srgbClr val="C792EA"/>
                </a:solidFill>
                <a:highlight>
                  <a:schemeClr val="dk1"/>
                </a:highlight>
                <a:latin typeface="Consolas"/>
                <a:ea typeface="Consolas"/>
                <a:cs typeface="Consolas"/>
                <a:sym typeface="Consolas"/>
              </a:rPr>
              <a:t>class </a:t>
            </a:r>
            <a:r>
              <a:rPr lang="en" sz="900">
                <a:solidFill>
                  <a:srgbClr val="EEFFFF"/>
                </a:solidFill>
                <a:highlight>
                  <a:schemeClr val="dk1"/>
                </a:highlight>
                <a:latin typeface="Consolas"/>
                <a:ea typeface="Consolas"/>
                <a:cs typeface="Consolas"/>
                <a:sym typeface="Consolas"/>
              </a:rPr>
              <a:t>SmsReceiver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BroadcastReceiver</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override fun </a:t>
            </a:r>
            <a:r>
              <a:rPr lang="en" sz="900">
                <a:solidFill>
                  <a:srgbClr val="EEFFFF"/>
                </a:solidFill>
                <a:highlight>
                  <a:schemeClr val="dk1"/>
                </a:highlight>
                <a:latin typeface="Consolas"/>
                <a:ea typeface="Consolas"/>
                <a:cs typeface="Consolas"/>
                <a:sym typeface="Consolas"/>
              </a:rPr>
              <a:t>onReceive</a:t>
            </a:r>
            <a:r>
              <a:rPr lang="en" sz="900">
                <a:solidFill>
                  <a:srgbClr val="89DDFF"/>
                </a:solidFill>
                <a:highlight>
                  <a:schemeClr val="dk1"/>
                </a:highlight>
                <a:latin typeface="Consolas"/>
                <a:ea typeface="Consolas"/>
                <a:cs typeface="Consolas"/>
                <a:sym typeface="Consolas"/>
              </a:rPr>
              <a:t>(</a:t>
            </a:r>
            <a:r>
              <a:rPr lang="en" sz="900">
                <a:solidFill>
                  <a:srgbClr val="F78C6C"/>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 </a:t>
            </a:r>
            <a:r>
              <a:rPr lang="en" sz="900">
                <a:solidFill>
                  <a:srgbClr val="F78C6C"/>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val </a:t>
            </a:r>
            <a:r>
              <a:rPr lang="en" sz="900">
                <a:solidFill>
                  <a:srgbClr val="EEFFFF"/>
                </a:solidFill>
                <a:highlight>
                  <a:schemeClr val="dk1"/>
                </a:highlight>
                <a:latin typeface="Consolas"/>
                <a:ea typeface="Consolas"/>
                <a:cs typeface="Consolas"/>
                <a:sym typeface="Consolas"/>
              </a:rPr>
              <a:t>extras </a:t>
            </a:r>
            <a:r>
              <a:rPr lang="en" sz="900">
                <a:solidFill>
                  <a:srgbClr val="89DDFF"/>
                </a:solidFill>
                <a:highlight>
                  <a:schemeClr val="dk1"/>
                </a:highlight>
                <a:latin typeface="Consolas"/>
                <a:ea typeface="Consolas"/>
                <a:cs typeface="Consolas"/>
                <a:sym typeface="Consolas"/>
              </a:rPr>
              <a:t>= </a:t>
            </a:r>
            <a:r>
              <a:rPr lang="en" sz="900">
                <a:solidFill>
                  <a:srgbClr val="F78C6C"/>
                </a:solidFill>
                <a:highlight>
                  <a:schemeClr val="dk1"/>
                </a:highlight>
                <a:latin typeface="Consolas"/>
                <a:ea typeface="Consolas"/>
                <a:cs typeface="Consolas"/>
                <a:sym typeface="Consolas"/>
              </a:rPr>
              <a:t>intent</a:t>
            </a:r>
            <a:r>
              <a:rPr lang="en" sz="900">
                <a:solidFill>
                  <a:srgbClr val="89DDFF"/>
                </a:solidFill>
                <a:highlight>
                  <a:schemeClr val="dk1"/>
                </a:highlight>
                <a:latin typeface="Consolas"/>
                <a:ea typeface="Consolas"/>
                <a:cs typeface="Consolas"/>
                <a:sym typeface="Consolas"/>
              </a:rPr>
              <a:t>?.</a:t>
            </a:r>
            <a:r>
              <a:rPr i="1" lang="en" sz="900">
                <a:solidFill>
                  <a:srgbClr val="EEFFFF"/>
                </a:solidFill>
                <a:highlight>
                  <a:schemeClr val="dk1"/>
                </a:highlight>
                <a:latin typeface="Consolas"/>
                <a:ea typeface="Consolas"/>
                <a:cs typeface="Consolas"/>
                <a:sym typeface="Consolas"/>
              </a:rPr>
              <a:t>extras</a:t>
            </a:r>
            <a:endParaRPr i="1"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i="1" lang="en" sz="900">
                <a:solidFill>
                  <a:srgbClr val="EEFF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if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extras </a:t>
            </a: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null</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val </a:t>
            </a:r>
            <a:r>
              <a:rPr lang="en" sz="900">
                <a:solidFill>
                  <a:srgbClr val="EEFFFF"/>
                </a:solidFill>
                <a:highlight>
                  <a:schemeClr val="dk1"/>
                </a:highlight>
                <a:latin typeface="Consolas"/>
                <a:ea typeface="Consolas"/>
                <a:cs typeface="Consolas"/>
                <a:sym typeface="Consolas"/>
              </a:rPr>
              <a:t>sms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extras</a:t>
            </a:r>
            <a:r>
              <a:rPr lang="en" sz="900">
                <a:solidFill>
                  <a:srgbClr val="89DDFF"/>
                </a:solidFill>
                <a:highlight>
                  <a:schemeClr val="dk1"/>
                </a:highlight>
                <a:latin typeface="Consolas"/>
                <a:ea typeface="Consolas"/>
                <a:cs typeface="Consolas"/>
                <a:sym typeface="Consolas"/>
              </a:rPr>
              <a:t>.</a:t>
            </a:r>
            <a:r>
              <a:rPr lang="en" sz="900">
                <a:solidFill>
                  <a:srgbClr val="82AAFF"/>
                </a:solidFill>
                <a:highlight>
                  <a:schemeClr val="dk1"/>
                </a:highlight>
                <a:latin typeface="Consolas"/>
                <a:ea typeface="Consolas"/>
                <a:cs typeface="Consolas"/>
                <a:sym typeface="Consolas"/>
              </a:rPr>
              <a:t>get</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"pdus"</a:t>
            </a: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as </a:t>
            </a:r>
            <a:r>
              <a:rPr lang="en" sz="900">
                <a:solidFill>
                  <a:srgbClr val="FFCB6B"/>
                </a:solidFill>
                <a:highlight>
                  <a:schemeClr val="dk1"/>
                </a:highlight>
                <a:latin typeface="Consolas"/>
                <a:ea typeface="Consolas"/>
                <a:cs typeface="Consolas"/>
                <a:sym typeface="Consolas"/>
              </a:rPr>
              <a:t>Array</a:t>
            </a:r>
            <a:r>
              <a:rPr lang="en" sz="900">
                <a:solidFill>
                  <a:srgbClr val="89DDFF"/>
                </a:solidFill>
                <a:highlight>
                  <a:schemeClr val="dk1"/>
                </a:highlight>
                <a:latin typeface="Consolas"/>
                <a:ea typeface="Consolas"/>
                <a:cs typeface="Consolas"/>
                <a:sym typeface="Consolas"/>
              </a:rPr>
              <a:t>&lt;*&gt;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for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 </a:t>
            </a:r>
            <a:r>
              <a:rPr i="1" lang="en" sz="900">
                <a:solidFill>
                  <a:srgbClr val="C792EA"/>
                </a:solidFill>
                <a:highlight>
                  <a:schemeClr val="dk1"/>
                </a:highlight>
                <a:latin typeface="Consolas"/>
                <a:ea typeface="Consolas"/>
                <a:cs typeface="Consolas"/>
                <a:sym typeface="Consolas"/>
              </a:rPr>
              <a:t>in </a:t>
            </a:r>
            <a:r>
              <a:rPr lang="en" sz="900">
                <a:solidFill>
                  <a:srgbClr val="EEFFFF"/>
                </a:solidFill>
                <a:highlight>
                  <a:schemeClr val="dk1"/>
                </a:highlight>
                <a:latin typeface="Consolas"/>
                <a:ea typeface="Consolas"/>
                <a:cs typeface="Consolas"/>
                <a:sym typeface="Consolas"/>
              </a:rPr>
              <a:t>sms</a:t>
            </a:r>
            <a:r>
              <a:rPr lang="en" sz="900">
                <a:solidFill>
                  <a:srgbClr val="89DDFF"/>
                </a:solidFill>
                <a:highlight>
                  <a:schemeClr val="dk1"/>
                </a:highlight>
                <a:latin typeface="Consolas"/>
                <a:ea typeface="Consolas"/>
                <a:cs typeface="Consolas"/>
                <a:sym typeface="Consolas"/>
              </a:rPr>
              <a:t>.</a:t>
            </a:r>
            <a:r>
              <a:rPr i="1" lang="en" sz="900">
                <a:solidFill>
                  <a:srgbClr val="EEFFFF"/>
                </a:solidFill>
                <a:highlight>
                  <a:schemeClr val="dk1"/>
                </a:highlight>
                <a:latin typeface="Consolas"/>
                <a:ea typeface="Consolas"/>
                <a:cs typeface="Consolas"/>
                <a:sym typeface="Consolas"/>
              </a:rPr>
              <a:t>indices</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val </a:t>
            </a:r>
            <a:r>
              <a:rPr lang="en" sz="900">
                <a:solidFill>
                  <a:srgbClr val="EEFFFF"/>
                </a:solidFill>
                <a:highlight>
                  <a:schemeClr val="dk1"/>
                </a:highlight>
                <a:latin typeface="Consolas"/>
                <a:ea typeface="Consolas"/>
                <a:cs typeface="Consolas"/>
                <a:sym typeface="Consolas"/>
              </a:rPr>
              <a:t>format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extras</a:t>
            </a:r>
            <a:r>
              <a:rPr lang="en" sz="900">
                <a:solidFill>
                  <a:srgbClr val="89DDFF"/>
                </a:solidFill>
                <a:highlight>
                  <a:schemeClr val="dk1"/>
                </a:highlight>
                <a:latin typeface="Consolas"/>
                <a:ea typeface="Consolas"/>
                <a:cs typeface="Consolas"/>
                <a:sym typeface="Consolas"/>
              </a:rPr>
              <a:t>.</a:t>
            </a:r>
            <a:r>
              <a:rPr lang="en" sz="900">
                <a:solidFill>
                  <a:srgbClr val="82AAFF"/>
                </a:solidFill>
                <a:highlight>
                  <a:schemeClr val="dk1"/>
                </a:highlight>
                <a:latin typeface="Consolas"/>
                <a:ea typeface="Consolas"/>
                <a:cs typeface="Consolas"/>
                <a:sym typeface="Consolas"/>
              </a:rPr>
              <a:t>getString</a:t>
            </a:r>
            <a:r>
              <a:rPr lang="en" sz="900">
                <a:solidFill>
                  <a:srgbClr val="89DDFF"/>
                </a:solidFill>
                <a:highlight>
                  <a:schemeClr val="dk1"/>
                </a:highlight>
                <a:latin typeface="Consolas"/>
                <a:ea typeface="Consolas"/>
                <a:cs typeface="Consolas"/>
                <a:sym typeface="Consolas"/>
              </a:rPr>
              <a:t>(</a:t>
            </a:r>
            <a:r>
              <a:rPr lang="en" sz="900">
                <a:solidFill>
                  <a:srgbClr val="C3E88D"/>
                </a:solidFill>
                <a:highlight>
                  <a:schemeClr val="dk1"/>
                </a:highlight>
                <a:latin typeface="Consolas"/>
                <a:ea typeface="Consolas"/>
                <a:cs typeface="Consolas"/>
                <a:sym typeface="Consolas"/>
              </a:rPr>
              <a:t>"format"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val </a:t>
            </a:r>
            <a:r>
              <a:rPr lang="en" sz="900">
                <a:solidFill>
                  <a:srgbClr val="EEFFFF"/>
                </a:solidFill>
                <a:highlight>
                  <a:schemeClr val="dk1"/>
                </a:highlight>
                <a:latin typeface="Consolas"/>
                <a:ea typeface="Consolas"/>
                <a:cs typeface="Consolas"/>
                <a:sym typeface="Consolas"/>
              </a:rPr>
              <a:t>smsMessage </a:t>
            </a: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if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Build</a:t>
            </a:r>
            <a:r>
              <a:rPr lang="en" sz="900">
                <a:solidFill>
                  <a:srgbClr val="89DDFF"/>
                </a:solidFill>
                <a:highlight>
                  <a:schemeClr val="dk1"/>
                </a:highlight>
                <a:latin typeface="Consolas"/>
                <a:ea typeface="Consolas"/>
                <a:cs typeface="Consolas"/>
                <a:sym typeface="Consolas"/>
              </a:rPr>
              <a:t>.</a:t>
            </a:r>
            <a:r>
              <a:rPr i="1" lang="en" sz="900">
                <a:solidFill>
                  <a:srgbClr val="EEFFFF"/>
                </a:solidFill>
                <a:highlight>
                  <a:schemeClr val="dk1"/>
                </a:highlight>
                <a:latin typeface="Consolas"/>
                <a:ea typeface="Consolas"/>
                <a:cs typeface="Consolas"/>
                <a:sym typeface="Consolas"/>
              </a:rPr>
              <a:t>VERSION</a:t>
            </a:r>
            <a:r>
              <a:rPr lang="en" sz="900">
                <a:solidFill>
                  <a:srgbClr val="89DDFF"/>
                </a:solidFill>
                <a:highlight>
                  <a:schemeClr val="dk1"/>
                </a:highlight>
                <a:latin typeface="Consolas"/>
                <a:ea typeface="Consolas"/>
                <a:cs typeface="Consolas"/>
                <a:sym typeface="Consolas"/>
              </a:rPr>
              <a:t>.</a:t>
            </a:r>
            <a:r>
              <a:rPr i="1" lang="en" sz="900">
                <a:solidFill>
                  <a:srgbClr val="EEFFFF"/>
                </a:solidFill>
                <a:highlight>
                  <a:schemeClr val="dk1"/>
                </a:highlight>
                <a:latin typeface="Consolas"/>
                <a:ea typeface="Consolas"/>
                <a:cs typeface="Consolas"/>
                <a:sym typeface="Consolas"/>
              </a:rPr>
              <a:t>SDK_INT </a:t>
            </a:r>
            <a:r>
              <a:rPr lang="en" sz="900">
                <a:solidFill>
                  <a:srgbClr val="89DDFF"/>
                </a:solidFill>
                <a:highlight>
                  <a:schemeClr val="dk1"/>
                </a:highlight>
                <a:latin typeface="Consolas"/>
                <a:ea typeface="Consolas"/>
                <a:cs typeface="Consolas"/>
                <a:sym typeface="Consolas"/>
              </a:rPr>
              <a:t>&lt; </a:t>
            </a:r>
            <a:r>
              <a:rPr lang="en" sz="900">
                <a:solidFill>
                  <a:srgbClr val="EEFFFF"/>
                </a:solidFill>
                <a:highlight>
                  <a:schemeClr val="dk1"/>
                </a:highlight>
                <a:latin typeface="Consolas"/>
                <a:ea typeface="Consolas"/>
                <a:cs typeface="Consolas"/>
                <a:sym typeface="Consolas"/>
              </a:rPr>
              <a:t>Build</a:t>
            </a:r>
            <a:r>
              <a:rPr lang="en" sz="900">
                <a:solidFill>
                  <a:srgbClr val="89DDFF"/>
                </a:solidFill>
                <a:highlight>
                  <a:schemeClr val="dk1"/>
                </a:highlight>
                <a:latin typeface="Consolas"/>
                <a:ea typeface="Consolas"/>
                <a:cs typeface="Consolas"/>
                <a:sym typeface="Consolas"/>
              </a:rPr>
              <a:t>.</a:t>
            </a:r>
            <a:r>
              <a:rPr i="1" lang="en" sz="900">
                <a:solidFill>
                  <a:srgbClr val="EEFFFF"/>
                </a:solidFill>
                <a:highlight>
                  <a:schemeClr val="dk1"/>
                </a:highlight>
                <a:latin typeface="Consolas"/>
                <a:ea typeface="Consolas"/>
                <a:cs typeface="Consolas"/>
                <a:sym typeface="Consolas"/>
              </a:rPr>
              <a:t>VERSION_CODES</a:t>
            </a:r>
            <a:r>
              <a:rPr lang="en" sz="900">
                <a:solidFill>
                  <a:srgbClr val="89DDFF"/>
                </a:solidFill>
                <a:highlight>
                  <a:schemeClr val="dk1"/>
                </a:highlight>
                <a:latin typeface="Consolas"/>
                <a:ea typeface="Consolas"/>
                <a:cs typeface="Consolas"/>
                <a:sym typeface="Consolas"/>
              </a:rPr>
              <a:t>.</a:t>
            </a:r>
            <a:r>
              <a:rPr i="1" lang="en" sz="900">
                <a:solidFill>
                  <a:srgbClr val="EEFFFF"/>
                </a:solidFill>
                <a:highlight>
                  <a:schemeClr val="dk1"/>
                </a:highlight>
                <a:latin typeface="Consolas"/>
                <a:ea typeface="Consolas"/>
                <a:cs typeface="Consolas"/>
                <a:sym typeface="Consolas"/>
              </a:rPr>
              <a:t>M</a:t>
            </a: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SmsMessage</a:t>
            </a:r>
            <a:r>
              <a:rPr lang="en" sz="900">
                <a:solidFill>
                  <a:srgbClr val="89DDFF"/>
                </a:solidFill>
                <a:highlight>
                  <a:schemeClr val="dk1"/>
                </a:highlight>
                <a:latin typeface="Consolas"/>
                <a:ea typeface="Consolas"/>
                <a:cs typeface="Consolas"/>
                <a:sym typeface="Consolas"/>
              </a:rPr>
              <a:t>.</a:t>
            </a:r>
            <a:r>
              <a:rPr lang="en" sz="900">
                <a:solidFill>
                  <a:srgbClr val="82AAFF"/>
                </a:solidFill>
                <a:highlight>
                  <a:schemeClr val="dk1"/>
                </a:highlight>
                <a:latin typeface="Consolas"/>
                <a:ea typeface="Consolas"/>
                <a:cs typeface="Consolas"/>
                <a:sym typeface="Consolas"/>
              </a:rPr>
              <a:t>createFromPdu</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sms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a:t>
            </a: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as </a:t>
            </a:r>
            <a:r>
              <a:rPr lang="en" sz="900">
                <a:solidFill>
                  <a:srgbClr val="FFCB6B"/>
                </a:solidFill>
                <a:highlight>
                  <a:schemeClr val="dk1"/>
                </a:highlight>
                <a:latin typeface="Consolas"/>
                <a:ea typeface="Consolas"/>
                <a:cs typeface="Consolas"/>
                <a:sym typeface="Consolas"/>
              </a:rPr>
              <a:t>ByteArray</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format</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 </a:t>
            </a:r>
            <a:r>
              <a:rPr i="1" lang="en" sz="900">
                <a:solidFill>
                  <a:srgbClr val="C792EA"/>
                </a:solidFill>
                <a:highlight>
                  <a:schemeClr val="dk1"/>
                </a:highlight>
                <a:latin typeface="Consolas"/>
                <a:ea typeface="Consolas"/>
                <a:cs typeface="Consolas"/>
                <a:sym typeface="Consolas"/>
              </a:rPr>
              <a:t>else </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SmsMessage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createFromPdu</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sms</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i</a:t>
            </a: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as </a:t>
            </a:r>
            <a:r>
              <a:rPr lang="en" sz="900">
                <a:solidFill>
                  <a:srgbClr val="EEFFFF"/>
                </a:solidFill>
                <a:highlight>
                  <a:schemeClr val="dk1"/>
                </a:highlight>
                <a:latin typeface="Consolas"/>
                <a:ea typeface="Consolas"/>
                <a:cs typeface="Consolas"/>
                <a:sym typeface="Consolas"/>
              </a:rPr>
              <a:t>ByteArray</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val </a:t>
            </a:r>
            <a:r>
              <a:rPr lang="en" sz="900">
                <a:solidFill>
                  <a:srgbClr val="EEFFFF"/>
                </a:solidFill>
                <a:highlight>
                  <a:schemeClr val="dk1"/>
                </a:highlight>
                <a:latin typeface="Consolas"/>
                <a:ea typeface="Consolas"/>
                <a:cs typeface="Consolas"/>
                <a:sym typeface="Consolas"/>
              </a:rPr>
              <a:t>phoneNumber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smsMessage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originatingAddress</a:t>
            </a:r>
            <a:endParaRPr sz="9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EEFFFF"/>
                </a:solidFill>
                <a:highlight>
                  <a:schemeClr val="dk1"/>
                </a:highlight>
                <a:latin typeface="Consolas"/>
                <a:ea typeface="Consolas"/>
                <a:cs typeface="Consolas"/>
                <a:sym typeface="Consolas"/>
              </a:rPr>
              <a:t>               </a:t>
            </a:r>
            <a:r>
              <a:rPr i="1" lang="en" sz="900">
                <a:solidFill>
                  <a:srgbClr val="C792EA"/>
                </a:solidFill>
                <a:highlight>
                  <a:schemeClr val="dk1"/>
                </a:highlight>
                <a:latin typeface="Consolas"/>
                <a:ea typeface="Consolas"/>
                <a:cs typeface="Consolas"/>
                <a:sym typeface="Consolas"/>
              </a:rPr>
              <a:t>val </a:t>
            </a:r>
            <a:r>
              <a:rPr lang="en" sz="900">
                <a:solidFill>
                  <a:srgbClr val="EEFFFF"/>
                </a:solidFill>
                <a:highlight>
                  <a:schemeClr val="dk1"/>
                </a:highlight>
                <a:latin typeface="Consolas"/>
                <a:ea typeface="Consolas"/>
                <a:cs typeface="Consolas"/>
                <a:sym typeface="Consolas"/>
              </a:rPr>
              <a:t>messageText </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smsMessage</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messageBody</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toString</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Toast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makeText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context</a:t>
            </a:r>
            <a:r>
              <a:rPr lang="en" sz="900">
                <a:solidFill>
                  <a:srgbClr val="89DDFF"/>
                </a:solidFill>
                <a:highlight>
                  <a:schemeClr val="dk1"/>
                </a:highlight>
                <a:latin typeface="Consolas"/>
                <a:ea typeface="Consolas"/>
                <a:cs typeface="Consolas"/>
                <a:sym typeface="Consolas"/>
              </a:rPr>
              <a:t>, </a:t>
            </a:r>
            <a:r>
              <a:rPr lang="en" sz="900">
                <a:solidFill>
                  <a:srgbClr val="C3E88D"/>
                </a:solidFill>
                <a:highlight>
                  <a:schemeClr val="dk1"/>
                </a:highlight>
                <a:latin typeface="Consolas"/>
                <a:ea typeface="Consolas"/>
                <a:cs typeface="Consolas"/>
                <a:sym typeface="Consolas"/>
              </a:rPr>
              <a:t>"Phone Number: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phoneNumber</a:t>
            </a:r>
            <a:r>
              <a:rPr lang="en" sz="900">
                <a:solidFill>
                  <a:srgbClr val="89DDFF"/>
                </a:solidFill>
                <a:highlight>
                  <a:schemeClr val="dk1"/>
                </a:highlight>
                <a:latin typeface="Consolas"/>
                <a:ea typeface="Consolas"/>
                <a:cs typeface="Consolas"/>
                <a:sym typeface="Consolas"/>
              </a:rPr>
              <a:t>\n</a:t>
            </a:r>
            <a:r>
              <a:rPr lang="en" sz="900">
                <a:solidFill>
                  <a:srgbClr val="C3E88D"/>
                </a:solidFill>
                <a:highlight>
                  <a:schemeClr val="dk1"/>
                </a:highlight>
                <a:latin typeface="Consolas"/>
                <a:ea typeface="Consolas"/>
                <a:cs typeface="Consolas"/>
                <a:sym typeface="Consolas"/>
              </a:rPr>
              <a:t>" </a:t>
            </a:r>
            <a:r>
              <a:rPr lang="en" sz="900">
                <a:solidFill>
                  <a:srgbClr val="89DDFF"/>
                </a:solidFill>
                <a:highlight>
                  <a:schemeClr val="dk1"/>
                </a:highlight>
                <a:latin typeface="Consolas"/>
                <a:ea typeface="Consolas"/>
                <a:cs typeface="Consolas"/>
                <a:sym typeface="Consolas"/>
              </a:rPr>
              <a:t>+ </a:t>
            </a:r>
            <a:r>
              <a:rPr lang="en" sz="900">
                <a:solidFill>
                  <a:srgbClr val="C3E88D"/>
                </a:solidFill>
                <a:highlight>
                  <a:schemeClr val="dk1"/>
                </a:highlight>
                <a:latin typeface="Consolas"/>
                <a:ea typeface="Consolas"/>
                <a:cs typeface="Consolas"/>
                <a:sym typeface="Consolas"/>
              </a:rPr>
              <a:t>"MessageText: </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messageText</a:t>
            </a:r>
            <a:r>
              <a:rPr lang="en" sz="900">
                <a:solidFill>
                  <a:srgbClr val="C3E88D"/>
                </a:solidFill>
                <a:highlight>
                  <a:schemeClr val="dk1"/>
                </a:highlight>
                <a:latin typeface="Consolas"/>
                <a:ea typeface="Consolas"/>
                <a:cs typeface="Consolas"/>
                <a:sym typeface="Consolas"/>
              </a:rPr>
              <a:t>"</a:t>
            </a:r>
            <a:r>
              <a:rPr lang="en" sz="900">
                <a:solidFill>
                  <a:srgbClr val="89DDFF"/>
                </a:solidFill>
                <a:highlight>
                  <a:schemeClr val="dk1"/>
                </a:highlight>
                <a:latin typeface="Consolas"/>
                <a:ea typeface="Consolas"/>
                <a:cs typeface="Consolas"/>
                <a:sym typeface="Consolas"/>
              </a:rPr>
              <a:t>, </a:t>
            </a:r>
            <a:r>
              <a:rPr lang="en" sz="900">
                <a:solidFill>
                  <a:srgbClr val="EEFFFF"/>
                </a:solidFill>
                <a:highlight>
                  <a:schemeClr val="dk1"/>
                </a:highlight>
                <a:latin typeface="Consolas"/>
                <a:ea typeface="Consolas"/>
                <a:cs typeface="Consolas"/>
                <a:sym typeface="Consolas"/>
              </a:rPr>
              <a:t>Toast</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LENGTH_LONG</a:t>
            </a:r>
            <a:r>
              <a:rPr lang="en" sz="900">
                <a:solidFill>
                  <a:srgbClr val="89DDFF"/>
                </a:solidFill>
                <a:highlight>
                  <a:schemeClr val="dk1"/>
                </a:highlight>
                <a:latin typeface="Consolas"/>
                <a:ea typeface="Consolas"/>
                <a:cs typeface="Consolas"/>
                <a:sym typeface="Consolas"/>
              </a:rPr>
              <a:t>).</a:t>
            </a:r>
            <a:r>
              <a:rPr lang="en" sz="900">
                <a:solidFill>
                  <a:srgbClr val="EEFFFF"/>
                </a:solidFill>
                <a:highlight>
                  <a:schemeClr val="dk1"/>
                </a:highlight>
                <a:latin typeface="Consolas"/>
                <a:ea typeface="Consolas"/>
                <a:cs typeface="Consolas"/>
                <a:sym typeface="Consolas"/>
              </a:rPr>
              <a:t>show</a:t>
            </a: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   }</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900">
                <a:solidFill>
                  <a:srgbClr val="89DDFF"/>
                </a:solidFill>
                <a:highlight>
                  <a:schemeClr val="dk1"/>
                </a:highlight>
                <a:latin typeface="Consolas"/>
                <a:ea typeface="Consolas"/>
                <a:cs typeface="Consolas"/>
                <a:sym typeface="Consolas"/>
              </a:rPr>
              <a:t>}</a:t>
            </a:r>
            <a:endParaRPr sz="9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t/>
            </a:r>
            <a:endParaRPr sz="900">
              <a:solidFill>
                <a:srgbClr val="89DDFF"/>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1236ccc89d6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6" name="Google Shape;1636;g1236ccc89d6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class </a:t>
            </a:r>
            <a:r>
              <a:rPr lang="en" sz="900">
                <a:solidFill>
                  <a:schemeClr val="dk1"/>
                </a:solidFill>
                <a:latin typeface="Consolas"/>
                <a:ea typeface="Consolas"/>
                <a:cs typeface="Consolas"/>
                <a:sym typeface="Consolas"/>
              </a:rPr>
              <a:t>MainActivity : AppCompatActivity()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private </a:t>
            </a:r>
            <a:r>
              <a:rPr i="1" lang="en" sz="900">
                <a:solidFill>
                  <a:schemeClr val="dk1"/>
                </a:solidFill>
                <a:latin typeface="Consolas"/>
                <a:ea typeface="Consolas"/>
                <a:cs typeface="Consolas"/>
                <a:sym typeface="Consolas"/>
              </a:rPr>
              <a:t>val </a:t>
            </a:r>
            <a:r>
              <a:rPr lang="en" sz="900">
                <a:solidFill>
                  <a:schemeClr val="dk1"/>
                </a:solidFill>
                <a:latin typeface="Consolas"/>
                <a:ea typeface="Consolas"/>
                <a:cs typeface="Consolas"/>
                <a:sym typeface="Consolas"/>
              </a:rPr>
              <a:t>requestReceiveSMS = 2</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override </a:t>
            </a:r>
            <a:r>
              <a:rPr i="1" lang="en" sz="900">
                <a:solidFill>
                  <a:schemeClr val="dk1"/>
                </a:solidFill>
                <a:latin typeface="Consolas"/>
                <a:ea typeface="Consolas"/>
                <a:cs typeface="Consolas"/>
                <a:sym typeface="Consolas"/>
              </a:rPr>
              <a:t>fun </a:t>
            </a:r>
            <a:r>
              <a:rPr lang="en" sz="900">
                <a:solidFill>
                  <a:schemeClr val="dk1"/>
                </a:solidFill>
                <a:latin typeface="Consolas"/>
                <a:ea typeface="Consolas"/>
                <a:cs typeface="Consolas"/>
                <a:sym typeface="Consolas"/>
              </a:rPr>
              <a:t>onCreate(savedInstanceState: Bundle?)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super</a:t>
            </a:r>
            <a:r>
              <a:rPr lang="en" sz="900">
                <a:solidFill>
                  <a:schemeClr val="dk1"/>
                </a:solidFill>
                <a:latin typeface="Consolas"/>
                <a:ea typeface="Consolas"/>
                <a:cs typeface="Consolas"/>
                <a:sym typeface="Consolas"/>
              </a:rPr>
              <a:t>.onCreate(savedInstanceState)</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setContentView(R.layout.activity_main)</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mengecek permission pada device</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if </a:t>
            </a:r>
            <a:r>
              <a:rPr lang="en" sz="900">
                <a:solidFill>
                  <a:schemeClr val="dk1"/>
                </a:solidFill>
                <a:latin typeface="Consolas"/>
                <a:ea typeface="Consolas"/>
                <a:cs typeface="Consolas"/>
                <a:sym typeface="Consolas"/>
              </a:rPr>
              <a:t>(ActivityCompat.checkSelfPermission(</a:t>
            </a:r>
            <a:r>
              <a:rPr i="1" lang="en" sz="900">
                <a:solidFill>
                  <a:schemeClr val="dk1"/>
                </a:solidFill>
                <a:latin typeface="Consolas"/>
                <a:ea typeface="Consolas"/>
                <a:cs typeface="Consolas"/>
                <a:sym typeface="Consolas"/>
              </a:rPr>
              <a:t>this</a:t>
            </a:r>
            <a:r>
              <a:rPr lang="en" sz="900">
                <a:solidFill>
                  <a:schemeClr val="dk1"/>
                </a:solidFill>
                <a:latin typeface="Consolas"/>
                <a:ea typeface="Consolas"/>
                <a:cs typeface="Consolas"/>
                <a:sym typeface="Consolas"/>
              </a:rPr>
              <a:t>, Manifest.permission.RECEIVE_SMS) != PackageManager.PERMISSION_GRANTED)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ActivityCompat.requestPermissions(</a:t>
            </a:r>
            <a:r>
              <a:rPr i="1" lang="en" sz="900">
                <a:solidFill>
                  <a:schemeClr val="dk1"/>
                </a:solidFill>
                <a:latin typeface="Consolas"/>
                <a:ea typeface="Consolas"/>
                <a:cs typeface="Consolas"/>
                <a:sym typeface="Consolas"/>
              </a:rPr>
              <a:t>this</a:t>
            </a:r>
            <a:r>
              <a:rPr lang="en" sz="900">
                <a:solidFill>
                  <a:schemeClr val="dk1"/>
                </a:solidFill>
                <a:latin typeface="Consolas"/>
                <a:ea typeface="Consolas"/>
                <a:cs typeface="Consolas"/>
                <a:sym typeface="Consolas"/>
              </a:rPr>
              <a:t>, arrayOf(Manifest.permission.RECEIVE_SMS), requestReceiveSMS)</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i="1" sz="9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8866432d7b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g8866432d7b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7399efd7b6_0_1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g7399efd7b6_0_1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124ce0925d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124ce0925d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50473f184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250473f184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124ce0925d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2" name="Google Shape;1692;g124ce0925db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24ce0925d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24ce0925d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rgbClr val="733572"/>
        </a:solidFill>
      </p:bgPr>
    </p:bg>
    <p:spTree>
      <p:nvGrpSpPr>
        <p:cNvPr id="50" name="Shape 50"/>
        <p:cNvGrpSpPr/>
        <p:nvPr/>
      </p:nvGrpSpPr>
      <p:grpSpPr>
        <a:xfrm>
          <a:off x="0" y="0"/>
          <a:ext cx="0" cy="0"/>
          <a:chOff x="0" y="0"/>
          <a:chExt cx="0" cy="0"/>
        </a:xfrm>
      </p:grpSpPr>
      <p:sp>
        <p:nvSpPr>
          <p:cNvPr id="51" name="Google Shape;51;p1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 name="Google Shape;52;p1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 name="Google Shape;53;p1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 name="Google Shape;54;p1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55" name="Google Shape;55;p13"/>
          <p:cNvGrpSpPr/>
          <p:nvPr/>
        </p:nvGrpSpPr>
        <p:grpSpPr>
          <a:xfrm>
            <a:off x="283668" y="259895"/>
            <a:ext cx="226001" cy="222980"/>
            <a:chOff x="283668" y="251687"/>
            <a:chExt cx="226001" cy="222980"/>
          </a:xfrm>
        </p:grpSpPr>
        <p:sp>
          <p:nvSpPr>
            <p:cNvPr id="56" name="Google Shape;56;p1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7" name="Google Shape;57;p1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8" name="Google Shape;58;p1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59" name="Google Shape;59;p13"/>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0" name="Google Shape;60;p13"/>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61" name="Google Shape;61;p13"/>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5" name="Shape 85"/>
        <p:cNvGrpSpPr/>
        <p:nvPr/>
      </p:nvGrpSpPr>
      <p:grpSpPr>
        <a:xfrm>
          <a:off x="0" y="0"/>
          <a:ext cx="0" cy="0"/>
          <a:chOff x="0" y="0"/>
          <a:chExt cx="0" cy="0"/>
        </a:xfrm>
      </p:grpSpPr>
      <p:sp>
        <p:nvSpPr>
          <p:cNvPr id="86" name="Google Shape;86;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9" name="Shape 89"/>
        <p:cNvGrpSpPr/>
        <p:nvPr/>
      </p:nvGrpSpPr>
      <p:grpSpPr>
        <a:xfrm>
          <a:off x="0" y="0"/>
          <a:ext cx="0" cy="0"/>
          <a:chOff x="0" y="0"/>
          <a:chExt cx="0" cy="0"/>
        </a:xfrm>
      </p:grpSpPr>
      <p:sp>
        <p:nvSpPr>
          <p:cNvPr id="90" name="Google Shape;90;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1" name="Google Shape;9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2" name="Shape 92"/>
        <p:cNvGrpSpPr/>
        <p:nvPr/>
      </p:nvGrpSpPr>
      <p:grpSpPr>
        <a:xfrm>
          <a:off x="0" y="0"/>
          <a:ext cx="0" cy="0"/>
          <a:chOff x="0" y="0"/>
          <a:chExt cx="0" cy="0"/>
        </a:xfrm>
      </p:grpSpPr>
      <p:sp>
        <p:nvSpPr>
          <p:cNvPr id="93" name="Google Shape;93;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 name="Google Shape;95;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6" name="Google Shape;96;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7" name="Google Shape;9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8" name="Shape 98"/>
        <p:cNvGrpSpPr/>
        <p:nvPr/>
      </p:nvGrpSpPr>
      <p:grpSpPr>
        <a:xfrm>
          <a:off x="0" y="0"/>
          <a:ext cx="0" cy="0"/>
          <a:chOff x="0" y="0"/>
          <a:chExt cx="0" cy="0"/>
        </a:xfrm>
      </p:grpSpPr>
      <p:sp>
        <p:nvSpPr>
          <p:cNvPr id="99" name="Google Shape;99;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0" name="Google Shape;10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3" name="Google Shape;103;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1" name="Shape 111"/>
        <p:cNvGrpSpPr/>
        <p:nvPr/>
      </p:nvGrpSpPr>
      <p:grpSpPr>
        <a:xfrm>
          <a:off x="0" y="0"/>
          <a:ext cx="0" cy="0"/>
          <a:chOff x="0" y="0"/>
          <a:chExt cx="0" cy="0"/>
        </a:xfrm>
      </p:grpSpPr>
      <p:sp>
        <p:nvSpPr>
          <p:cNvPr id="112" name="Google Shape;112;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3" name="Google Shape;113;p2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4" name="Google Shape;11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8" name="Shape 118"/>
        <p:cNvGrpSpPr/>
        <p:nvPr/>
      </p:nvGrpSpPr>
      <p:grpSpPr>
        <a:xfrm>
          <a:off x="0" y="0"/>
          <a:ext cx="0" cy="0"/>
          <a:chOff x="0" y="0"/>
          <a:chExt cx="0" cy="0"/>
        </a:xfrm>
      </p:grpSpPr>
      <p:sp>
        <p:nvSpPr>
          <p:cNvPr id="119" name="Google Shape;11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1" name="Google Shape;12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sp>
        <p:nvSpPr>
          <p:cNvPr id="123" name="Google Shape;12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4" name="Google Shape;124;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5" name="Google Shape;125;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6" name="Google Shape;12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0" name="Shape 130"/>
        <p:cNvGrpSpPr/>
        <p:nvPr/>
      </p:nvGrpSpPr>
      <p:grpSpPr>
        <a:xfrm>
          <a:off x="0" y="0"/>
          <a:ext cx="0" cy="0"/>
          <a:chOff x="0" y="0"/>
          <a:chExt cx="0" cy="0"/>
        </a:xfrm>
      </p:grpSpPr>
      <p:sp>
        <p:nvSpPr>
          <p:cNvPr id="131" name="Google Shape;131;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2" name="Google Shape;132;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3" name="Google Shape;133;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4" name="Shape 134"/>
        <p:cNvGrpSpPr/>
        <p:nvPr/>
      </p:nvGrpSpPr>
      <p:grpSpPr>
        <a:xfrm>
          <a:off x="0" y="0"/>
          <a:ext cx="0" cy="0"/>
          <a:chOff x="0" y="0"/>
          <a:chExt cx="0" cy="0"/>
        </a:xfrm>
      </p:grpSpPr>
      <p:sp>
        <p:nvSpPr>
          <p:cNvPr id="135" name="Google Shape;135;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6" name="Google Shape;13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7" name="Shape 137"/>
        <p:cNvGrpSpPr/>
        <p:nvPr/>
      </p:nvGrpSpPr>
      <p:grpSpPr>
        <a:xfrm>
          <a:off x="0" y="0"/>
          <a:ext cx="0" cy="0"/>
          <a:chOff x="0" y="0"/>
          <a:chExt cx="0" cy="0"/>
        </a:xfrm>
      </p:grpSpPr>
      <p:sp>
        <p:nvSpPr>
          <p:cNvPr id="138" name="Google Shape;138;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0" name="Google Shape;140;p3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2" name="Google Shape;14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5" name="Google Shape;14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6" name="Shape 146"/>
        <p:cNvGrpSpPr/>
        <p:nvPr/>
      </p:nvGrpSpPr>
      <p:grpSpPr>
        <a:xfrm>
          <a:off x="0" y="0"/>
          <a:ext cx="0" cy="0"/>
          <a:chOff x="0" y="0"/>
          <a:chExt cx="0" cy="0"/>
        </a:xfrm>
      </p:grpSpPr>
      <p:sp>
        <p:nvSpPr>
          <p:cNvPr id="147" name="Google Shape;147;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 name="Google Shape;148;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9" name="Google Shape;14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52" name="Shape 152"/>
        <p:cNvGrpSpPr/>
        <p:nvPr/>
      </p:nvGrpSpPr>
      <p:grpSpPr>
        <a:xfrm>
          <a:off x="0" y="0"/>
          <a:ext cx="0" cy="0"/>
          <a:chOff x="0" y="0"/>
          <a:chExt cx="0" cy="0"/>
        </a:xfrm>
      </p:grpSpPr>
      <p:sp>
        <p:nvSpPr>
          <p:cNvPr id="153" name="Google Shape;15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5" name="Google Shape;15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56" name="Shape 156"/>
        <p:cNvGrpSpPr/>
        <p:nvPr/>
      </p:nvGrpSpPr>
      <p:grpSpPr>
        <a:xfrm>
          <a:off x="0" y="0"/>
          <a:ext cx="0" cy="0"/>
          <a:chOff x="0" y="0"/>
          <a:chExt cx="0" cy="0"/>
        </a:xfrm>
      </p:grpSpPr>
      <p:sp>
        <p:nvSpPr>
          <p:cNvPr id="157" name="Google Shape;157;p39"/>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8" name="Google Shape;158;p3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59" name="Google Shape;159;p3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0" name="Google Shape;160;p3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1" name="Google Shape;161;p3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2" name="Google Shape;162;p3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3" name="Google Shape;163;p3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4" name="Google Shape;164;p3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65" name="Google Shape;165;p39"/>
          <p:cNvGrpSpPr/>
          <p:nvPr/>
        </p:nvGrpSpPr>
        <p:grpSpPr>
          <a:xfrm>
            <a:off x="283668" y="259895"/>
            <a:ext cx="226001" cy="222980"/>
            <a:chOff x="283668" y="251687"/>
            <a:chExt cx="226001" cy="222980"/>
          </a:xfrm>
        </p:grpSpPr>
        <p:sp>
          <p:nvSpPr>
            <p:cNvPr id="166" name="Google Shape;166;p3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7" name="Google Shape;167;p3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8" name="Google Shape;168;p3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69" name="Google Shape;169;p39"/>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39"/>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71" name="Google Shape;171;p39"/>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33572"/>
        </a:solidFill>
      </p:bgPr>
    </p:bg>
    <p:spTree>
      <p:nvGrpSpPr>
        <p:cNvPr id="176" name="Shape 176"/>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33572"/>
        </a:solidFill>
      </p:bgPr>
    </p:bg>
    <p:spTree>
      <p:nvGrpSpPr>
        <p:cNvPr id="177" name="Shape 177"/>
        <p:cNvGrpSpPr/>
        <p:nvPr/>
      </p:nvGrpSpPr>
      <p:grpSpPr>
        <a:xfrm>
          <a:off x="0" y="0"/>
          <a:ext cx="0" cy="0"/>
          <a:chOff x="0" y="0"/>
          <a:chExt cx="0" cy="0"/>
        </a:xfrm>
      </p:grpSpPr>
      <p:sp>
        <p:nvSpPr>
          <p:cNvPr id="178" name="Google Shape;178;p42"/>
          <p:cNvSpPr txBox="1"/>
          <p:nvPr>
            <p:ph type="title"/>
          </p:nvPr>
        </p:nvSpPr>
        <p:spPr>
          <a:xfrm>
            <a:off x="914400" y="2210700"/>
            <a:ext cx="7315200" cy="72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400"/>
              <a:buFont typeface="Raleway"/>
              <a:buNone/>
              <a:defRPr b="1" sz="2400">
                <a:solidFill>
                  <a:schemeClr val="lt1"/>
                </a:solidFill>
                <a:latin typeface="Raleway"/>
                <a:ea typeface="Raleway"/>
                <a:cs typeface="Raleway"/>
                <a:sym typeface="Raleway"/>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9" name="Google Shape;179;p42"/>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0" name="Shape 180"/>
        <p:cNvGrpSpPr/>
        <p:nvPr/>
      </p:nvGrpSpPr>
      <p:grpSpPr>
        <a:xfrm>
          <a:off x="0" y="0"/>
          <a:ext cx="0" cy="0"/>
          <a:chOff x="0" y="0"/>
          <a:chExt cx="0" cy="0"/>
        </a:xfrm>
      </p:grpSpPr>
      <p:sp>
        <p:nvSpPr>
          <p:cNvPr id="181" name="Google Shape;181;p4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2" name="Google Shape;182;p4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83" name="Google Shape;183;p4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4" name="Google Shape;184;p4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5" name="Google Shape;185;p4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6" name="Google Shape;186;p4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7" name="Google Shape;187;p4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8" name="Google Shape;188;p4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89" name="Google Shape;189;p43"/>
          <p:cNvGrpSpPr/>
          <p:nvPr/>
        </p:nvGrpSpPr>
        <p:grpSpPr>
          <a:xfrm>
            <a:off x="283668" y="259895"/>
            <a:ext cx="226001" cy="222980"/>
            <a:chOff x="283668" y="251687"/>
            <a:chExt cx="226001" cy="222980"/>
          </a:xfrm>
        </p:grpSpPr>
        <p:sp>
          <p:nvSpPr>
            <p:cNvPr id="190" name="Google Shape;190;p4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1" name="Google Shape;191;p4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2" name="Google Shape;192;p4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93" name="Google Shape;193;p43"/>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43"/>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5" name="Google Shape;195;p43"/>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733572"/>
        </a:solidFill>
      </p:bgPr>
    </p:bg>
    <p:spTree>
      <p:nvGrpSpPr>
        <p:cNvPr id="196" name="Shape 196"/>
        <p:cNvGrpSpPr/>
        <p:nvPr/>
      </p:nvGrpSpPr>
      <p:grpSpPr>
        <a:xfrm>
          <a:off x="0" y="0"/>
          <a:ext cx="0" cy="0"/>
          <a:chOff x="0" y="0"/>
          <a:chExt cx="0" cy="0"/>
        </a:xfrm>
      </p:grpSpPr>
      <p:sp>
        <p:nvSpPr>
          <p:cNvPr id="197" name="Google Shape;197;p4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8" name="Google Shape;198;p4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9" name="Google Shape;199;p4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00" name="Google Shape;200;p4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01" name="Google Shape;201;p44"/>
          <p:cNvGrpSpPr/>
          <p:nvPr/>
        </p:nvGrpSpPr>
        <p:grpSpPr>
          <a:xfrm>
            <a:off x="283668" y="259895"/>
            <a:ext cx="226001" cy="222980"/>
            <a:chOff x="283668" y="251687"/>
            <a:chExt cx="226001" cy="222980"/>
          </a:xfrm>
        </p:grpSpPr>
        <p:sp>
          <p:nvSpPr>
            <p:cNvPr id="202" name="Google Shape;202;p4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03" name="Google Shape;203;p4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04" name="Google Shape;204;p4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05" name="Google Shape;205;p44"/>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6" name="Google Shape;206;p44"/>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207" name="Google Shape;207;p44"/>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8" name="Shape 208"/>
        <p:cNvGrpSpPr/>
        <p:nvPr/>
      </p:nvGrpSpPr>
      <p:grpSpPr>
        <a:xfrm>
          <a:off x="0" y="0"/>
          <a:ext cx="0" cy="0"/>
          <a:chOff x="0" y="0"/>
          <a:chExt cx="0" cy="0"/>
        </a:xfrm>
      </p:grpSpPr>
      <p:sp>
        <p:nvSpPr>
          <p:cNvPr id="209" name="Google Shape;20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1" name="Shape 211"/>
        <p:cNvGrpSpPr/>
        <p:nvPr/>
      </p:nvGrpSpPr>
      <p:grpSpPr>
        <a:xfrm>
          <a:off x="0" y="0"/>
          <a:ext cx="0" cy="0"/>
          <a:chOff x="0" y="0"/>
          <a:chExt cx="0" cy="0"/>
        </a:xfrm>
      </p:grpSpPr>
      <p:sp>
        <p:nvSpPr>
          <p:cNvPr id="212" name="Google Shape;212;p4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3" name="Google Shape;213;p4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14" name="Google Shape;214;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5" name="Shape 215"/>
        <p:cNvGrpSpPr/>
        <p:nvPr/>
      </p:nvGrpSpPr>
      <p:grpSpPr>
        <a:xfrm>
          <a:off x="0" y="0"/>
          <a:ext cx="0" cy="0"/>
          <a:chOff x="0" y="0"/>
          <a:chExt cx="0" cy="0"/>
        </a:xfrm>
      </p:grpSpPr>
      <p:sp>
        <p:nvSpPr>
          <p:cNvPr id="216" name="Google Shape;216;p4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7" name="Google Shape;21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8" name="Shape 218"/>
        <p:cNvGrpSpPr/>
        <p:nvPr/>
      </p:nvGrpSpPr>
      <p:grpSpPr>
        <a:xfrm>
          <a:off x="0" y="0"/>
          <a:ext cx="0" cy="0"/>
          <a:chOff x="0" y="0"/>
          <a:chExt cx="0" cy="0"/>
        </a:xfrm>
      </p:grpSpPr>
      <p:sp>
        <p:nvSpPr>
          <p:cNvPr id="219" name="Google Shape;219;p4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1" name="Google Shape;221;p4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2" name="Google Shape;222;p4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3" name="Google Shape;22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 name="Shape 224"/>
        <p:cNvGrpSpPr/>
        <p:nvPr/>
      </p:nvGrpSpPr>
      <p:grpSpPr>
        <a:xfrm>
          <a:off x="0" y="0"/>
          <a:ext cx="0" cy="0"/>
          <a:chOff x="0" y="0"/>
          <a:chExt cx="0" cy="0"/>
        </a:xfrm>
      </p:grpSpPr>
      <p:sp>
        <p:nvSpPr>
          <p:cNvPr id="225" name="Google Shape;225;p4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26" name="Google Shape;22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7" name="Shape 227"/>
        <p:cNvGrpSpPr/>
        <p:nvPr/>
      </p:nvGrpSpPr>
      <p:grpSpPr>
        <a:xfrm>
          <a:off x="0" y="0"/>
          <a:ext cx="0" cy="0"/>
          <a:chOff x="0" y="0"/>
          <a:chExt cx="0" cy="0"/>
        </a:xfrm>
      </p:grpSpPr>
      <p:sp>
        <p:nvSpPr>
          <p:cNvPr id="228" name="Google Shape;228;p5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9" name="Google Shape;229;p5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30" name="Google Shape;230;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1" name="Shape 231"/>
        <p:cNvGrpSpPr/>
        <p:nvPr/>
      </p:nvGrpSpPr>
      <p:grpSpPr>
        <a:xfrm>
          <a:off x="0" y="0"/>
          <a:ext cx="0" cy="0"/>
          <a:chOff x="0" y="0"/>
          <a:chExt cx="0" cy="0"/>
        </a:xfrm>
      </p:grpSpPr>
      <p:sp>
        <p:nvSpPr>
          <p:cNvPr id="232" name="Google Shape;23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33" name="Shape 233"/>
        <p:cNvGrpSpPr/>
        <p:nvPr/>
      </p:nvGrpSpPr>
      <p:grpSpPr>
        <a:xfrm>
          <a:off x="0" y="0"/>
          <a:ext cx="0" cy="0"/>
          <a:chOff x="0" y="0"/>
          <a:chExt cx="0" cy="0"/>
        </a:xfrm>
      </p:grpSpPr>
      <p:sp>
        <p:nvSpPr>
          <p:cNvPr id="234" name="Google Shape;23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6" name="Google Shape;23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37" name="Shape 237"/>
        <p:cNvGrpSpPr/>
        <p:nvPr/>
      </p:nvGrpSpPr>
      <p:grpSpPr>
        <a:xfrm>
          <a:off x="0" y="0"/>
          <a:ext cx="0" cy="0"/>
          <a:chOff x="0" y="0"/>
          <a:chExt cx="0" cy="0"/>
        </a:xfrm>
      </p:grpSpPr>
      <p:sp>
        <p:nvSpPr>
          <p:cNvPr id="238" name="Google Shape;238;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9" name="Google Shape;239;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0" name="Google Shape;240;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41" name="Shape 241"/>
        <p:cNvGrpSpPr/>
        <p:nvPr/>
      </p:nvGrpSpPr>
      <p:grpSpPr>
        <a:xfrm>
          <a:off x="0" y="0"/>
          <a:ext cx="0" cy="0"/>
          <a:chOff x="0" y="0"/>
          <a:chExt cx="0" cy="0"/>
        </a:xfrm>
      </p:grpSpPr>
      <p:sp>
        <p:nvSpPr>
          <p:cNvPr id="242" name="Google Shape;24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4" name="Google Shape;24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45" name="Shape 245"/>
        <p:cNvGrpSpPr/>
        <p:nvPr/>
      </p:nvGrpSpPr>
      <p:grpSpPr>
        <a:xfrm>
          <a:off x="0" y="0"/>
          <a:ext cx="0" cy="0"/>
          <a:chOff x="0" y="0"/>
          <a:chExt cx="0" cy="0"/>
        </a:xfrm>
      </p:grpSpPr>
      <p:sp>
        <p:nvSpPr>
          <p:cNvPr id="246" name="Google Shape;246;p5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7" name="Google Shape;247;p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8" name="Google Shape;24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5.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6" Type="http://schemas.openxmlformats.org/officeDocument/2006/relationships/theme" Target="../theme/theme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52F6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4" name="Google Shape;6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5" name="Google Shape;6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 name="Shape 107"/>
        <p:cNvGrpSpPr/>
        <p:nvPr/>
      </p:nvGrpSpPr>
      <p:grpSpPr>
        <a:xfrm>
          <a:off x="0" y="0"/>
          <a:ext cx="0" cy="0"/>
          <a:chOff x="0" y="0"/>
          <a:chExt cx="0" cy="0"/>
        </a:xfrm>
      </p:grpSpPr>
      <p:sp>
        <p:nvSpPr>
          <p:cNvPr id="108" name="Google Shape;10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9" name="Google Shape;10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0" name="Google Shape;11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2" name="Shape 172"/>
        <p:cNvGrpSpPr/>
        <p:nvPr/>
      </p:nvGrpSpPr>
      <p:grpSpPr>
        <a:xfrm>
          <a:off x="0" y="0"/>
          <a:ext cx="0" cy="0"/>
          <a:chOff x="0" y="0"/>
          <a:chExt cx="0" cy="0"/>
        </a:xfrm>
      </p:grpSpPr>
      <p:sp>
        <p:nvSpPr>
          <p:cNvPr id="173" name="Google Shape;173;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74" name="Google Shape;174;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75" name="Google Shape;17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6.png"/><Relationship Id="rId7"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hyperlink" Target="https://developer.android.com/training/run-background-service/create-service" TargetMode="External"/><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6.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40.pn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hyperlink" Target="https://developer.android.com/reference/android/os/IBinder" TargetMode="External"/><Relationship Id="rId5"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hyperlink" Target="https://developer.android.com/reference/android/os/IBinder" TargetMode="External"/><Relationship Id="rId5" Type="http://schemas.openxmlformats.org/officeDocument/2006/relationships/hyperlink" Target="https://developer.android.com/reference/android/os/IBinder" TargetMode="External"/><Relationship Id="rId6"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hyperlink" Target="https://developer.android.com/reference/android/os/IBinder" TargetMode="External"/><Relationship Id="rId5"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63.png"/><Relationship Id="rId5"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65.png"/><Relationship Id="rId5" Type="http://schemas.openxmlformats.org/officeDocument/2006/relationships/image" Target="../media/image63.png"/><Relationship Id="rId6"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63.png"/><Relationship Id="rId5"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png"/><Relationship Id="rId4" Type="http://schemas.openxmlformats.org/officeDocument/2006/relationships/hyperlink" Target="https://developer.android.com/reference/android/os/IBinder" TargetMode="External"/><Relationship Id="rId5"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image" Target="../media/image69.png"/><Relationship Id="rId5"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png"/><Relationship Id="rId4" Type="http://schemas.openxmlformats.org/officeDocument/2006/relationships/image" Target="../media/image68.png"/><Relationship Id="rId5"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png"/><Relationship Id="rId4" Type="http://schemas.openxmlformats.org/officeDocument/2006/relationships/image" Target="../media/image74.png"/><Relationship Id="rId5"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png"/><Relationship Id="rId4" Type="http://schemas.openxmlformats.org/officeDocument/2006/relationships/image" Target="../media/image72.png"/><Relationship Id="rId5" Type="http://schemas.openxmlformats.org/officeDocument/2006/relationships/image" Target="../media/image7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png"/><Relationship Id="rId4" Type="http://schemas.openxmlformats.org/officeDocument/2006/relationships/image" Target="../media/image79.png"/><Relationship Id="rId5"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png"/><Relationship Id="rId4" Type="http://schemas.openxmlformats.org/officeDocument/2006/relationships/image" Target="../media/image78.png"/><Relationship Id="rId5" Type="http://schemas.openxmlformats.org/officeDocument/2006/relationships/image" Target="../media/image82.png"/><Relationship Id="rId6"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png"/><Relationship Id="rId4" Type="http://schemas.openxmlformats.org/officeDocument/2006/relationships/image" Target="../media/image85.png"/><Relationship Id="rId5" Type="http://schemas.openxmlformats.org/officeDocument/2006/relationships/image" Target="../media/image88.png"/><Relationship Id="rId6" Type="http://schemas.openxmlformats.org/officeDocument/2006/relationships/image" Target="../media/image8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png"/><Relationship Id="rId4" Type="http://schemas.openxmlformats.org/officeDocument/2006/relationships/image" Target="../media/image86.png"/><Relationship Id="rId5" Type="http://schemas.openxmlformats.org/officeDocument/2006/relationships/image" Target="../media/image90.png"/><Relationship Id="rId6" Type="http://schemas.openxmlformats.org/officeDocument/2006/relationships/image" Target="../media/image87.png"/><Relationship Id="rId7"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png"/><Relationship Id="rId4" Type="http://schemas.openxmlformats.org/officeDocument/2006/relationships/image" Target="../media/image108.png"/><Relationship Id="rId5" Type="http://schemas.openxmlformats.org/officeDocument/2006/relationships/image" Target="../media/image9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png"/><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png"/><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png"/><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png"/><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png"/><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pn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png"/><Relationship Id="rId4" Type="http://schemas.openxmlformats.org/officeDocument/2006/relationships/image" Target="../media/image10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png"/><Relationship Id="rId4" Type="http://schemas.openxmlformats.org/officeDocument/2006/relationships/image" Target="../media/image109.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1.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9.xml"/><Relationship Id="rId3" Type="http://schemas.openxmlformats.org/officeDocument/2006/relationships/image" Target="../media/image95.png"/><Relationship Id="rId4" Type="http://schemas.openxmlformats.org/officeDocument/2006/relationships/hyperlink" Target="https://proandroiddev.com/deep-dive-into-android-services-4830b8c9a09" TargetMode="External"/><Relationship Id="rId5" Type="http://schemas.openxmlformats.org/officeDocument/2006/relationships/hyperlink" Target="https://medium.com/easyread/konsep-service-pada-android-4b37b2402a9e" TargetMode="External"/><Relationship Id="rId6" Type="http://schemas.openxmlformats.org/officeDocument/2006/relationships/hyperlink" Target="https://medium.com/@ikhsanudinhakim/memahami-intent-service-di-android-8be19b870bb3" TargetMode="External"/><Relationship Id="rId7" Type="http://schemas.openxmlformats.org/officeDocument/2006/relationships/hyperlink" Target="https://medium.com/easyread/konsep-service-pada-android-4b37b2402a9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0.xml"/><Relationship Id="rId3" Type="http://schemas.openxmlformats.org/officeDocument/2006/relationships/image" Target="../media/image104.png"/><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1.xml"/><Relationship Id="rId3" Type="http://schemas.openxmlformats.org/officeDocument/2006/relationships/image" Target="../media/image102.png"/><Relationship Id="rId4" Type="http://schemas.openxmlformats.org/officeDocument/2006/relationships/image" Target="../media/image105.png"/><Relationship Id="rId5" Type="http://schemas.openxmlformats.org/officeDocument/2006/relationships/image" Target="../media/image103.png"/><Relationship Id="rId6"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252" name="Shape 252"/>
        <p:cNvGrpSpPr/>
        <p:nvPr/>
      </p:nvGrpSpPr>
      <p:grpSpPr>
        <a:xfrm>
          <a:off x="0" y="0"/>
          <a:ext cx="0" cy="0"/>
          <a:chOff x="0" y="0"/>
          <a:chExt cx="0" cy="0"/>
        </a:xfrm>
      </p:grpSpPr>
      <p:sp>
        <p:nvSpPr>
          <p:cNvPr id="253" name="Google Shape;253;p56"/>
          <p:cNvSpPr txBox="1"/>
          <p:nvPr/>
        </p:nvSpPr>
        <p:spPr>
          <a:xfrm>
            <a:off x="2665625" y="2507550"/>
            <a:ext cx="6110100" cy="1009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n" sz="2400">
                <a:solidFill>
                  <a:srgbClr val="FFFFFF"/>
                </a:solidFill>
                <a:latin typeface="Montserrat"/>
                <a:ea typeface="Montserrat"/>
                <a:cs typeface="Montserrat"/>
                <a:sym typeface="Montserrat"/>
              </a:rPr>
              <a:t>Android Background Process:</a:t>
            </a:r>
            <a:br>
              <a:rPr b="1" lang="en" sz="2400">
                <a:solidFill>
                  <a:srgbClr val="FFFFFF"/>
                </a:solidFill>
                <a:latin typeface="Montserrat"/>
                <a:ea typeface="Montserrat"/>
                <a:cs typeface="Montserrat"/>
                <a:sym typeface="Montserrat"/>
              </a:rPr>
            </a:br>
            <a:r>
              <a:rPr b="1" lang="en" sz="2400">
                <a:solidFill>
                  <a:srgbClr val="FFFFFF"/>
                </a:solidFill>
                <a:latin typeface="Montserrat"/>
                <a:ea typeface="Montserrat"/>
                <a:cs typeface="Montserrat"/>
                <a:sym typeface="Montserrat"/>
              </a:rPr>
              <a:t>Service &amp; Receiver</a:t>
            </a:r>
            <a:endParaRPr b="1"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Montserrat"/>
                <a:ea typeface="Montserrat"/>
                <a:cs typeface="Montserrat"/>
                <a:sym typeface="Montserrat"/>
              </a:rPr>
              <a:t>Gold</a:t>
            </a:r>
            <a:r>
              <a:rPr i="0" lang="en" sz="1400" u="none" cap="none" strike="noStrike">
                <a:solidFill>
                  <a:srgbClr val="FFFFFF"/>
                </a:solidFill>
                <a:latin typeface="Montserrat"/>
                <a:ea typeface="Montserrat"/>
                <a:cs typeface="Montserrat"/>
                <a:sym typeface="Montserrat"/>
              </a:rPr>
              <a:t> - Chapter </a:t>
            </a:r>
            <a:r>
              <a:rPr lang="en">
                <a:solidFill>
                  <a:srgbClr val="FFFFFF"/>
                </a:solidFill>
                <a:latin typeface="Montserrat"/>
                <a:ea typeface="Montserrat"/>
                <a:cs typeface="Montserrat"/>
                <a:sym typeface="Montserrat"/>
              </a:rPr>
              <a:t>6</a:t>
            </a:r>
            <a:r>
              <a:rPr i="0" lang="en" sz="1400" u="none" cap="none" strike="noStrike">
                <a:solidFill>
                  <a:srgbClr val="FFFFFF"/>
                </a:solidFill>
                <a:latin typeface="Montserrat"/>
                <a:ea typeface="Montserrat"/>
                <a:cs typeface="Montserrat"/>
                <a:sym typeface="Montserrat"/>
              </a:rPr>
              <a:t> - Topic </a:t>
            </a:r>
            <a:r>
              <a:rPr lang="en">
                <a:solidFill>
                  <a:srgbClr val="FFFFFF"/>
                </a:solidFill>
                <a:latin typeface="Montserrat"/>
                <a:ea typeface="Montserrat"/>
                <a:cs typeface="Montserrat"/>
                <a:sym typeface="Montserrat"/>
              </a:rPr>
              <a:t>1.2</a:t>
            </a:r>
            <a:endParaRPr i="0" sz="1400" u="none" cap="none" strike="noStrike">
              <a:solidFill>
                <a:srgbClr val="FFFFFF"/>
              </a:solidFill>
              <a:latin typeface="Montserrat"/>
              <a:ea typeface="Montserrat"/>
              <a:cs typeface="Montserrat"/>
              <a:sym typeface="Montserrat"/>
            </a:endParaRPr>
          </a:p>
        </p:txBody>
      </p:sp>
      <p:sp>
        <p:nvSpPr>
          <p:cNvPr id="254" name="Google Shape;254;p56"/>
          <p:cNvSpPr txBox="1"/>
          <p:nvPr/>
        </p:nvSpPr>
        <p:spPr>
          <a:xfrm>
            <a:off x="5332200" y="3716100"/>
            <a:ext cx="3000000" cy="65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55" name="Google Shape;255;p56"/>
          <p:cNvCxnSpPr/>
          <p:nvPr/>
        </p:nvCxnSpPr>
        <p:spPr>
          <a:xfrm flipH="1" rot="10800000">
            <a:off x="705500" y="3560750"/>
            <a:ext cx="7727400" cy="57300"/>
          </a:xfrm>
          <a:prstGeom prst="straightConnector1">
            <a:avLst/>
          </a:prstGeom>
          <a:noFill/>
          <a:ln cap="flat" cmpd="sng" w="9525">
            <a:solidFill>
              <a:srgbClr val="FFFFFF"/>
            </a:solidFill>
            <a:prstDash val="solid"/>
            <a:round/>
            <a:headEnd len="sm" w="sm" type="none"/>
            <a:tailEnd len="sm" w="sm" type="none"/>
          </a:ln>
        </p:spPr>
      </p:cxnSp>
      <p:pic>
        <p:nvPicPr>
          <p:cNvPr id="256" name="Google Shape;256;p56"/>
          <p:cNvPicPr preferRelativeResize="0"/>
          <p:nvPr/>
        </p:nvPicPr>
        <p:blipFill rotWithShape="1">
          <a:blip r:embed="rId3">
            <a:alphaModFix/>
          </a:blip>
          <a:srcRect b="0" l="0" r="0" t="0"/>
          <a:stretch/>
        </p:blipFill>
        <p:spPr>
          <a:xfrm>
            <a:off x="1057400" y="1853225"/>
            <a:ext cx="1289550" cy="157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3" name="Shape 393"/>
        <p:cNvGrpSpPr/>
        <p:nvPr/>
      </p:nvGrpSpPr>
      <p:grpSpPr>
        <a:xfrm>
          <a:off x="0" y="0"/>
          <a:ext cx="0" cy="0"/>
          <a:chOff x="0" y="0"/>
          <a:chExt cx="0" cy="0"/>
        </a:xfrm>
      </p:grpSpPr>
      <p:sp>
        <p:nvSpPr>
          <p:cNvPr id="394" name="Google Shape;394;p6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5" name="Google Shape;395;p6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6" name="Google Shape;396;p6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7" name="Google Shape;397;p6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8" name="Google Shape;398;p6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Services</a:t>
            </a:r>
            <a:endParaRPr b="1" sz="1100">
              <a:solidFill>
                <a:srgbClr val="FFFFFF"/>
              </a:solidFill>
              <a:latin typeface="Montserrat"/>
              <a:ea typeface="Montserrat"/>
              <a:cs typeface="Montserrat"/>
              <a:sym typeface="Montserrat"/>
            </a:endParaRPr>
          </a:p>
        </p:txBody>
      </p:sp>
      <p:sp>
        <p:nvSpPr>
          <p:cNvPr id="399" name="Google Shape;399;p6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00" name="Google Shape;400;p6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01" name="Google Shape;401;p6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02" name="Google Shape;402;p6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03" name="Google Shape;403;p65"/>
          <p:cNvSpPr txBox="1"/>
          <p:nvPr/>
        </p:nvSpPr>
        <p:spPr>
          <a:xfrm>
            <a:off x="484625" y="914400"/>
            <a:ext cx="3872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Apa maksudnya Background pada Service?</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Definisi Background pada Service yaitu, </a:t>
            </a:r>
            <a:r>
              <a:rPr b="1" lang="en" sz="1000">
                <a:latin typeface="Montserrat"/>
                <a:ea typeface="Montserrat"/>
                <a:cs typeface="Montserrat"/>
                <a:sym typeface="Montserrat"/>
              </a:rPr>
              <a:t>berjalan secara tidak terlihat</a:t>
            </a:r>
            <a:r>
              <a:rPr lang="en" sz="1000">
                <a:latin typeface="Montserrat"/>
                <a:ea typeface="Montserrat"/>
                <a:cs typeface="Montserrat"/>
                <a:sym typeface="Montserrat"/>
              </a:rPr>
              <a:t>. Maksudnya, user hanya bisa merasakan proses service bekerja walaupun User Interface aplikasi tidak muncul.</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Praktik dari service biasanya terjadi pada aplikasi musik. </a:t>
            </a:r>
            <a:endParaRPr sz="1000">
              <a:latin typeface="Montserrat"/>
              <a:ea typeface="Montserrat"/>
              <a:cs typeface="Montserrat"/>
              <a:sym typeface="Montserrat"/>
            </a:endParaRPr>
          </a:p>
        </p:txBody>
      </p:sp>
      <p:pic>
        <p:nvPicPr>
          <p:cNvPr id="404" name="Google Shape;404;p65"/>
          <p:cNvPicPr preferRelativeResize="0"/>
          <p:nvPr/>
        </p:nvPicPr>
        <p:blipFill rotWithShape="1">
          <a:blip r:embed="rId4">
            <a:alphaModFix amt="0"/>
          </a:blip>
          <a:srcRect b="0" l="13300" r="13300" t="0"/>
          <a:stretch/>
        </p:blipFill>
        <p:spPr>
          <a:xfrm>
            <a:off x="4727450" y="1274800"/>
            <a:ext cx="3872349" cy="3165401"/>
          </a:xfrm>
          <a:prstGeom prst="rect">
            <a:avLst/>
          </a:prstGeom>
          <a:noFill/>
          <a:ln>
            <a:noFill/>
          </a:ln>
        </p:spPr>
      </p:pic>
      <p:pic>
        <p:nvPicPr>
          <p:cNvPr id="405" name="Google Shape;405;p65"/>
          <p:cNvPicPr preferRelativeResize="0"/>
          <p:nvPr/>
        </p:nvPicPr>
        <p:blipFill rotWithShape="1">
          <a:blip r:embed="rId4">
            <a:alphaModFix/>
          </a:blip>
          <a:srcRect b="0" l="13300" r="13300" t="0"/>
          <a:stretch/>
        </p:blipFill>
        <p:spPr>
          <a:xfrm>
            <a:off x="4855450" y="1327125"/>
            <a:ext cx="3744351" cy="3060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9" name="Shape 409"/>
        <p:cNvGrpSpPr/>
        <p:nvPr/>
      </p:nvGrpSpPr>
      <p:grpSpPr>
        <a:xfrm>
          <a:off x="0" y="0"/>
          <a:ext cx="0" cy="0"/>
          <a:chOff x="0" y="0"/>
          <a:chExt cx="0" cy="0"/>
        </a:xfrm>
      </p:grpSpPr>
      <p:sp>
        <p:nvSpPr>
          <p:cNvPr id="410" name="Google Shape;410;p6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1" name="Google Shape;411;p6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2" name="Google Shape;412;p6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3" name="Google Shape;413;p6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4" name="Google Shape;414;p6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Services</a:t>
            </a:r>
            <a:endParaRPr b="1" sz="1100">
              <a:solidFill>
                <a:srgbClr val="FFFFFF"/>
              </a:solidFill>
              <a:latin typeface="Montserrat"/>
              <a:ea typeface="Montserrat"/>
              <a:cs typeface="Montserrat"/>
              <a:sym typeface="Montserrat"/>
            </a:endParaRPr>
          </a:p>
        </p:txBody>
      </p:sp>
      <p:sp>
        <p:nvSpPr>
          <p:cNvPr id="415" name="Google Shape;415;p6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6" name="Google Shape;416;p6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17" name="Google Shape;417;p6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18" name="Google Shape;418;p6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9" name="Google Shape;419;p66"/>
          <p:cNvSpPr txBox="1"/>
          <p:nvPr/>
        </p:nvSpPr>
        <p:spPr>
          <a:xfrm>
            <a:off x="484625" y="914400"/>
            <a:ext cx="3872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Buat kalian yang suka scroll social media dengan musik yang tersetel, kalian tentu paham dong bahwa selama scrolling socmed, musiknya tetep bisa jalan?</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Disitulah service bekerja. Service meninggalkan notifikasi untuk memastikan bahwa aplikasi terus berjalan ketika aplikasi  berbeda sedang di buka. </a:t>
            </a:r>
            <a:endParaRPr sz="1000">
              <a:latin typeface="Montserrat"/>
              <a:ea typeface="Montserrat"/>
              <a:cs typeface="Montserrat"/>
              <a:sym typeface="Montserrat"/>
            </a:endParaRPr>
          </a:p>
        </p:txBody>
      </p:sp>
      <p:pic>
        <p:nvPicPr>
          <p:cNvPr id="420" name="Google Shape;420;p66"/>
          <p:cNvPicPr preferRelativeResize="0"/>
          <p:nvPr/>
        </p:nvPicPr>
        <p:blipFill rotWithShape="1">
          <a:blip r:embed="rId4">
            <a:alphaModFix amt="0"/>
          </a:blip>
          <a:srcRect b="0" l="13300" r="13300" t="0"/>
          <a:stretch/>
        </p:blipFill>
        <p:spPr>
          <a:xfrm>
            <a:off x="4727450" y="1274800"/>
            <a:ext cx="3872349" cy="3165401"/>
          </a:xfrm>
          <a:prstGeom prst="rect">
            <a:avLst/>
          </a:prstGeom>
          <a:noFill/>
          <a:ln>
            <a:noFill/>
          </a:ln>
        </p:spPr>
      </p:pic>
      <p:pic>
        <p:nvPicPr>
          <p:cNvPr id="421" name="Google Shape;421;p66"/>
          <p:cNvPicPr preferRelativeResize="0"/>
          <p:nvPr/>
        </p:nvPicPr>
        <p:blipFill>
          <a:blip r:embed="rId5">
            <a:alphaModFix/>
          </a:blip>
          <a:stretch>
            <a:fillRect/>
          </a:stretch>
        </p:blipFill>
        <p:spPr>
          <a:xfrm>
            <a:off x="5626625" y="914400"/>
            <a:ext cx="2489586" cy="3886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5" name="Shape 425"/>
        <p:cNvGrpSpPr/>
        <p:nvPr/>
      </p:nvGrpSpPr>
      <p:grpSpPr>
        <a:xfrm>
          <a:off x="0" y="0"/>
          <a:ext cx="0" cy="0"/>
          <a:chOff x="0" y="0"/>
          <a:chExt cx="0" cy="0"/>
        </a:xfrm>
      </p:grpSpPr>
      <p:sp>
        <p:nvSpPr>
          <p:cNvPr id="426" name="Google Shape;426;p6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7" name="Google Shape;427;p6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8" name="Google Shape;428;p6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9" name="Google Shape;429;p6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0" name="Google Shape;430;p6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Services</a:t>
            </a:r>
            <a:endParaRPr b="1" i="0" sz="1100" u="none" cap="none" strike="noStrike">
              <a:solidFill>
                <a:srgbClr val="FFFFFF"/>
              </a:solidFill>
              <a:latin typeface="Montserrat"/>
              <a:ea typeface="Montserrat"/>
              <a:cs typeface="Montserrat"/>
              <a:sym typeface="Montserrat"/>
            </a:endParaRPr>
          </a:p>
        </p:txBody>
      </p:sp>
      <p:sp>
        <p:nvSpPr>
          <p:cNvPr id="431" name="Google Shape;431;p6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2" name="Google Shape;432;p6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33" name="Google Shape;433;p6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34" name="Google Shape;434;p6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5" name="Google Shape;435;p6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komponen yang biasa ditangani service?</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Komponen aplikasi bisa membinding/mengikat ke Services untuk berinteraksi dengannya dan bahkan melakukan komunikasi antar-proses (IPC). </a:t>
            </a:r>
            <a:endParaRPr sz="1000">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Misalnya, Services dapat menangani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Transaksi jaringan,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Memutar musik,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Melakukan file I/O, atau </a:t>
            </a:r>
            <a:endParaRPr sz="1000">
              <a:latin typeface="Montserrat"/>
              <a:ea typeface="Montserrat"/>
              <a:cs typeface="Montserrat"/>
              <a:sym typeface="Montserrat"/>
            </a:endParaRPr>
          </a:p>
          <a:p>
            <a:pPr indent="-292100" lvl="0" marL="457200" rtl="0" algn="just">
              <a:lnSpc>
                <a:spcPct val="115000"/>
              </a:lnSpc>
              <a:spcBef>
                <a:spcPts val="1000"/>
              </a:spcBef>
              <a:spcAft>
                <a:spcPts val="1000"/>
              </a:spcAft>
              <a:buSzPts val="1000"/>
              <a:buFont typeface="Montserrat"/>
              <a:buChar char="●"/>
            </a:pPr>
            <a:r>
              <a:rPr lang="en" sz="1000">
                <a:latin typeface="Montserrat"/>
                <a:ea typeface="Montserrat"/>
                <a:cs typeface="Montserrat"/>
                <a:sym typeface="Montserrat"/>
              </a:rPr>
              <a:t>Berinteraksi dengan penyedia materi di background.</a:t>
            </a:r>
            <a:endParaRPr sz="1000">
              <a:latin typeface="Montserrat"/>
              <a:ea typeface="Montserrat"/>
              <a:cs typeface="Montserrat"/>
              <a:sym typeface="Montserrat"/>
            </a:endParaRPr>
          </a:p>
        </p:txBody>
      </p:sp>
      <p:pic>
        <p:nvPicPr>
          <p:cNvPr id="436" name="Google Shape;436;p67"/>
          <p:cNvPicPr preferRelativeResize="0"/>
          <p:nvPr/>
        </p:nvPicPr>
        <p:blipFill rotWithShape="1">
          <a:blip r:embed="rId4">
            <a:alphaModFix/>
          </a:blip>
          <a:srcRect b="0" l="44915" r="0" t="0"/>
          <a:stretch/>
        </p:blipFill>
        <p:spPr>
          <a:xfrm>
            <a:off x="5582650" y="940725"/>
            <a:ext cx="2570752" cy="3755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0" name="Shape 440"/>
        <p:cNvGrpSpPr/>
        <p:nvPr/>
      </p:nvGrpSpPr>
      <p:grpSpPr>
        <a:xfrm>
          <a:off x="0" y="0"/>
          <a:ext cx="0" cy="0"/>
          <a:chOff x="0" y="0"/>
          <a:chExt cx="0" cy="0"/>
        </a:xfrm>
      </p:grpSpPr>
      <p:sp>
        <p:nvSpPr>
          <p:cNvPr id="441" name="Google Shape;441;p6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2" name="Google Shape;442;p6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3" name="Google Shape;443;p6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4" name="Google Shape;444;p6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5" name="Google Shape;445;p6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Services</a:t>
            </a:r>
            <a:endParaRPr b="1" i="0" sz="1100" u="none" cap="none" strike="noStrike">
              <a:solidFill>
                <a:srgbClr val="FFFFFF"/>
              </a:solidFill>
              <a:latin typeface="Montserrat"/>
              <a:ea typeface="Montserrat"/>
              <a:cs typeface="Montserrat"/>
              <a:sym typeface="Montserrat"/>
            </a:endParaRPr>
          </a:p>
        </p:txBody>
      </p:sp>
      <p:sp>
        <p:nvSpPr>
          <p:cNvPr id="446" name="Google Shape;446;p6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47" name="Google Shape;447;p6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48" name="Google Shape;448;p6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49" name="Google Shape;449;p6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50" name="Google Shape;450;p68"/>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Bagaimana Service dijalankan?</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Walaupun berjalan secara background, pada dasarnya services dan komponen Android lainnya </a:t>
            </a:r>
            <a:r>
              <a:rPr b="1" lang="en" sz="1000">
                <a:latin typeface="Montserrat"/>
                <a:ea typeface="Montserrat"/>
                <a:cs typeface="Montserrat"/>
                <a:sym typeface="Montserrat"/>
              </a:rPr>
              <a:t>berjalan pada satu proses dan thread yang sama, yaitu Main thread</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Berjalan pada background bukan berarti Service bekerja secara asynchronous.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Service tetap</a:t>
            </a:r>
            <a:r>
              <a:rPr b="1" lang="en" sz="1000">
                <a:latin typeface="Montserrat"/>
                <a:ea typeface="Montserrat"/>
                <a:cs typeface="Montserrat"/>
                <a:sym typeface="Montserrat"/>
              </a:rPr>
              <a:t> membutuhkan thread terpisah</a:t>
            </a:r>
            <a:r>
              <a:rPr lang="en" sz="1000">
                <a:latin typeface="Montserrat"/>
                <a:ea typeface="Montserrat"/>
                <a:cs typeface="Montserrat"/>
                <a:sym typeface="Montserrat"/>
              </a:rPr>
              <a:t> jika kita ingin melakukan proses yang membutuhkan komputasi intensif atau yang memakan banyak waktu.</a:t>
            </a:r>
            <a:endParaRPr sz="1000">
              <a:latin typeface="Montserrat"/>
              <a:ea typeface="Montserrat"/>
              <a:cs typeface="Montserrat"/>
              <a:sym typeface="Montserrat"/>
            </a:endParaRPr>
          </a:p>
        </p:txBody>
      </p:sp>
      <p:pic>
        <p:nvPicPr>
          <p:cNvPr id="451" name="Google Shape;451;p68"/>
          <p:cNvPicPr preferRelativeResize="0"/>
          <p:nvPr/>
        </p:nvPicPr>
        <p:blipFill>
          <a:blip r:embed="rId4">
            <a:alphaModFix/>
          </a:blip>
          <a:stretch>
            <a:fillRect/>
          </a:stretch>
        </p:blipFill>
        <p:spPr>
          <a:xfrm>
            <a:off x="5331800" y="914400"/>
            <a:ext cx="2656432" cy="3886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455" name="Shape 455"/>
        <p:cNvGrpSpPr/>
        <p:nvPr/>
      </p:nvGrpSpPr>
      <p:grpSpPr>
        <a:xfrm>
          <a:off x="0" y="0"/>
          <a:ext cx="0" cy="0"/>
          <a:chOff x="0" y="0"/>
          <a:chExt cx="0" cy="0"/>
        </a:xfrm>
      </p:grpSpPr>
      <p:sp>
        <p:nvSpPr>
          <p:cNvPr id="456" name="Google Shape;456;p6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7" name="Google Shape;457;p6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8" name="Google Shape;458;p6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9" name="Google Shape;459;p6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0" name="Google Shape;460;p6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Foreground Services</a:t>
            </a:r>
            <a:endParaRPr b="1" i="0" sz="1100" u="none" cap="none" strike="noStrike">
              <a:solidFill>
                <a:srgbClr val="FFFFFF"/>
              </a:solidFill>
              <a:latin typeface="Montserrat"/>
              <a:ea typeface="Montserrat"/>
              <a:cs typeface="Montserrat"/>
              <a:sym typeface="Montserrat"/>
            </a:endParaRPr>
          </a:p>
        </p:txBody>
      </p:sp>
      <p:sp>
        <p:nvSpPr>
          <p:cNvPr id="461" name="Google Shape;461;p6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2" name="Google Shape;462;p6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63" name="Google Shape;463;p6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64" name="Google Shape;464;p6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5" name="Google Shape;465;p69"/>
          <p:cNvSpPr txBox="1"/>
          <p:nvPr/>
        </p:nvSpPr>
        <p:spPr>
          <a:xfrm>
            <a:off x="5347875" y="914400"/>
            <a:ext cx="32658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Masih tentang </a:t>
            </a:r>
            <a:r>
              <a:rPr b="1" lang="en">
                <a:solidFill>
                  <a:schemeClr val="accent1"/>
                </a:solidFill>
                <a:latin typeface="Montserrat"/>
                <a:ea typeface="Montserrat"/>
                <a:cs typeface="Montserrat"/>
                <a:sym typeface="Montserrat"/>
              </a:rPr>
              <a:t>Service, </a:t>
            </a:r>
            <a:r>
              <a:rPr b="1" lang="en">
                <a:solidFill>
                  <a:srgbClr val="FFFFFF"/>
                </a:solidFill>
                <a:latin typeface="Montserrat"/>
                <a:ea typeface="Montserrat"/>
                <a:cs typeface="Montserrat"/>
                <a:sym typeface="Montserrat"/>
              </a:rPr>
              <a:t>kalau ada Background Service, ada juga loh </a:t>
            </a:r>
            <a:r>
              <a:rPr b="1" lang="en">
                <a:solidFill>
                  <a:schemeClr val="accent1"/>
                </a:solidFill>
                <a:latin typeface="Montserrat"/>
                <a:ea typeface="Montserrat"/>
                <a:cs typeface="Montserrat"/>
                <a:sym typeface="Montserrat"/>
              </a:rPr>
              <a:t>Foreground Services!</a:t>
            </a:r>
            <a:endParaRPr b="1">
              <a:solidFill>
                <a:srgbClr val="FFFFFF"/>
              </a:solidFill>
              <a:latin typeface="Montserrat"/>
              <a:ea typeface="Montserrat"/>
              <a:cs typeface="Montserrat"/>
              <a:sym typeface="Montserrat"/>
            </a:endParaRPr>
          </a:p>
        </p:txBody>
      </p:sp>
      <p:sp>
        <p:nvSpPr>
          <p:cNvPr id="466" name="Google Shape;466;p69"/>
          <p:cNvSpPr/>
          <p:nvPr/>
        </p:nvSpPr>
        <p:spPr>
          <a:xfrm>
            <a:off x="417700" y="783450"/>
            <a:ext cx="4717800" cy="4121700"/>
          </a:xfrm>
          <a:prstGeom prst="roundRect">
            <a:avLst>
              <a:gd fmla="val 8634"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69"/>
          <p:cNvGrpSpPr/>
          <p:nvPr/>
        </p:nvGrpSpPr>
        <p:grpSpPr>
          <a:xfrm>
            <a:off x="465575" y="907450"/>
            <a:ext cx="4471281" cy="3886198"/>
            <a:chOff x="465575" y="907450"/>
            <a:chExt cx="4471281" cy="3886198"/>
          </a:xfrm>
        </p:grpSpPr>
        <p:pic>
          <p:nvPicPr>
            <p:cNvPr id="468" name="Google Shape;468;p69"/>
            <p:cNvPicPr preferRelativeResize="0"/>
            <p:nvPr/>
          </p:nvPicPr>
          <p:blipFill>
            <a:blip r:embed="rId4">
              <a:alphaModFix/>
            </a:blip>
            <a:stretch>
              <a:fillRect/>
            </a:stretch>
          </p:blipFill>
          <p:spPr>
            <a:xfrm>
              <a:off x="465575" y="907450"/>
              <a:ext cx="4471281" cy="3886198"/>
            </a:xfrm>
            <a:prstGeom prst="rect">
              <a:avLst/>
            </a:prstGeom>
            <a:noFill/>
            <a:ln>
              <a:noFill/>
            </a:ln>
          </p:spPr>
        </p:pic>
        <p:sp>
          <p:nvSpPr>
            <p:cNvPr id="469" name="Google Shape;469;p69"/>
            <p:cNvSpPr/>
            <p:nvPr/>
          </p:nvSpPr>
          <p:spPr>
            <a:xfrm>
              <a:off x="1072975" y="1243300"/>
              <a:ext cx="1464600" cy="35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3" name="Shape 473"/>
        <p:cNvGrpSpPr/>
        <p:nvPr/>
      </p:nvGrpSpPr>
      <p:grpSpPr>
        <a:xfrm>
          <a:off x="0" y="0"/>
          <a:ext cx="0" cy="0"/>
          <a:chOff x="0" y="0"/>
          <a:chExt cx="0" cy="0"/>
        </a:xfrm>
      </p:grpSpPr>
      <p:sp>
        <p:nvSpPr>
          <p:cNvPr id="474" name="Google Shape;474;p7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5" name="Google Shape;475;p7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6" name="Google Shape;476;p7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7" name="Google Shape;477;p7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8" name="Google Shape;478;p7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Foreground Services</a:t>
            </a:r>
            <a:endParaRPr b="1" i="0" sz="1100" u="none" cap="none" strike="noStrike">
              <a:solidFill>
                <a:srgbClr val="FFFFFF"/>
              </a:solidFill>
              <a:latin typeface="Montserrat"/>
              <a:ea typeface="Montserrat"/>
              <a:cs typeface="Montserrat"/>
              <a:sym typeface="Montserrat"/>
            </a:endParaRPr>
          </a:p>
        </p:txBody>
      </p:sp>
      <p:sp>
        <p:nvSpPr>
          <p:cNvPr id="479" name="Google Shape;479;p7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80" name="Google Shape;480;p7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81" name="Google Shape;481;p7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82" name="Google Shape;482;p7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83" name="Google Shape;483;p70"/>
          <p:cNvSpPr txBox="1"/>
          <p:nvPr/>
        </p:nvSpPr>
        <p:spPr>
          <a:xfrm>
            <a:off x="484625" y="914400"/>
            <a:ext cx="39228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itu Foreground Service?</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Walaupun sebagian besar Services berjalan di background, namun masih ada sebagian lagi yang berjalan di latar depan (Foreground).</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Foreground Service adalah service yang diketahui oleh user, jadi ini bukan services yang bakal dimatikan sistem apabila memori tinggal sedikit.</a:t>
            </a:r>
            <a:endParaRPr sz="1000">
              <a:latin typeface="Montserrat"/>
              <a:ea typeface="Montserrat"/>
              <a:cs typeface="Montserrat"/>
              <a:sym typeface="Montserrat"/>
            </a:endParaRPr>
          </a:p>
        </p:txBody>
      </p:sp>
      <p:pic>
        <p:nvPicPr>
          <p:cNvPr id="484" name="Google Shape;484;p70"/>
          <p:cNvPicPr preferRelativeResize="0"/>
          <p:nvPr/>
        </p:nvPicPr>
        <p:blipFill>
          <a:blip r:embed="rId4">
            <a:alphaModFix/>
          </a:blip>
          <a:stretch>
            <a:fillRect/>
          </a:stretch>
        </p:blipFill>
        <p:spPr>
          <a:xfrm>
            <a:off x="4407425" y="1321724"/>
            <a:ext cx="4203177" cy="31113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8" name="Shape 488"/>
        <p:cNvGrpSpPr/>
        <p:nvPr/>
      </p:nvGrpSpPr>
      <p:grpSpPr>
        <a:xfrm>
          <a:off x="0" y="0"/>
          <a:ext cx="0" cy="0"/>
          <a:chOff x="0" y="0"/>
          <a:chExt cx="0" cy="0"/>
        </a:xfrm>
      </p:grpSpPr>
      <p:sp>
        <p:nvSpPr>
          <p:cNvPr id="489" name="Google Shape;489;p7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0" name="Google Shape;490;p7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1" name="Google Shape;491;p7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2" name="Google Shape;492;p7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3" name="Google Shape;493;p7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Foreground Services</a:t>
            </a:r>
            <a:endParaRPr b="1" i="0" sz="1100" u="none" cap="none" strike="noStrike">
              <a:solidFill>
                <a:srgbClr val="FFFFFF"/>
              </a:solidFill>
              <a:latin typeface="Montserrat"/>
              <a:ea typeface="Montserrat"/>
              <a:cs typeface="Montserrat"/>
              <a:sym typeface="Montserrat"/>
            </a:endParaRPr>
          </a:p>
        </p:txBody>
      </p:sp>
      <p:sp>
        <p:nvSpPr>
          <p:cNvPr id="494" name="Google Shape;494;p7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5" name="Google Shape;495;p7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96" name="Google Shape;496;p7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97" name="Google Shape;497;p7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8" name="Google Shape;498;p71"/>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Contohnya gimana tuh?</a:t>
            </a:r>
            <a:endParaRPr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Misalnya, pemutar musik yang memutar musik dari Service harus disetel untuk berjalan di Foreground, karena user mengetahui operasinya. </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Notifikasi di “statusbar” dapat menunjukkan lagu saat ini dan memungkinkan user meluncurkan activity untuk berinteraksi dengan pemutar musik.</a:t>
            </a:r>
            <a:endParaRPr sz="1000">
              <a:latin typeface="Montserrat"/>
              <a:ea typeface="Montserrat"/>
              <a:cs typeface="Montserrat"/>
              <a:sym typeface="Montserrat"/>
            </a:endParaRPr>
          </a:p>
        </p:txBody>
      </p:sp>
      <p:grpSp>
        <p:nvGrpSpPr>
          <p:cNvPr id="499" name="Google Shape;499;p71"/>
          <p:cNvGrpSpPr/>
          <p:nvPr/>
        </p:nvGrpSpPr>
        <p:grpSpPr>
          <a:xfrm>
            <a:off x="5123674" y="838200"/>
            <a:ext cx="2952050" cy="3886198"/>
            <a:chOff x="5123674" y="838200"/>
            <a:chExt cx="2952050" cy="3886198"/>
          </a:xfrm>
        </p:grpSpPr>
        <p:pic>
          <p:nvPicPr>
            <p:cNvPr id="500" name="Google Shape;500;p71"/>
            <p:cNvPicPr preferRelativeResize="0"/>
            <p:nvPr/>
          </p:nvPicPr>
          <p:blipFill>
            <a:blip r:embed="rId4">
              <a:alphaModFix/>
            </a:blip>
            <a:stretch>
              <a:fillRect/>
            </a:stretch>
          </p:blipFill>
          <p:spPr>
            <a:xfrm>
              <a:off x="5478802" y="2343996"/>
              <a:ext cx="1558347" cy="1807800"/>
            </a:xfrm>
            <a:prstGeom prst="rect">
              <a:avLst/>
            </a:prstGeom>
            <a:noFill/>
            <a:ln>
              <a:noFill/>
            </a:ln>
          </p:spPr>
        </p:pic>
        <p:pic>
          <p:nvPicPr>
            <p:cNvPr id="501" name="Google Shape;501;p71"/>
            <p:cNvPicPr preferRelativeResize="0"/>
            <p:nvPr/>
          </p:nvPicPr>
          <p:blipFill>
            <a:blip r:embed="rId5">
              <a:alphaModFix/>
            </a:blip>
            <a:stretch>
              <a:fillRect/>
            </a:stretch>
          </p:blipFill>
          <p:spPr>
            <a:xfrm>
              <a:off x="5586142" y="838200"/>
              <a:ext cx="2489582" cy="3886198"/>
            </a:xfrm>
            <a:prstGeom prst="rect">
              <a:avLst/>
            </a:prstGeom>
            <a:noFill/>
            <a:ln>
              <a:noFill/>
            </a:ln>
          </p:spPr>
        </p:pic>
        <p:pic>
          <p:nvPicPr>
            <p:cNvPr id="502" name="Google Shape;502;p71"/>
            <p:cNvPicPr preferRelativeResize="0"/>
            <p:nvPr/>
          </p:nvPicPr>
          <p:blipFill>
            <a:blip r:embed="rId6">
              <a:alphaModFix/>
            </a:blip>
            <a:stretch>
              <a:fillRect/>
            </a:stretch>
          </p:blipFill>
          <p:spPr>
            <a:xfrm>
              <a:off x="5123674" y="1298000"/>
              <a:ext cx="987605" cy="1262125"/>
            </a:xfrm>
            <a:prstGeom prst="rect">
              <a:avLst/>
            </a:prstGeom>
            <a:noFill/>
            <a:ln>
              <a:noFill/>
            </a:ln>
          </p:spPr>
        </p:pic>
        <p:pic>
          <p:nvPicPr>
            <p:cNvPr id="503" name="Google Shape;503;p71"/>
            <p:cNvPicPr preferRelativeResize="0"/>
            <p:nvPr/>
          </p:nvPicPr>
          <p:blipFill>
            <a:blip r:embed="rId7">
              <a:alphaModFix/>
            </a:blip>
            <a:stretch>
              <a:fillRect/>
            </a:stretch>
          </p:blipFill>
          <p:spPr>
            <a:xfrm rot="-1134657">
              <a:off x="5417536" y="2286305"/>
              <a:ext cx="1528499" cy="418472"/>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7" name="Shape 507"/>
        <p:cNvGrpSpPr/>
        <p:nvPr/>
      </p:nvGrpSpPr>
      <p:grpSpPr>
        <a:xfrm>
          <a:off x="0" y="0"/>
          <a:ext cx="0" cy="0"/>
          <a:chOff x="0" y="0"/>
          <a:chExt cx="0" cy="0"/>
        </a:xfrm>
      </p:grpSpPr>
      <p:sp>
        <p:nvSpPr>
          <p:cNvPr id="508" name="Google Shape;508;p7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9" name="Google Shape;509;p7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0" name="Google Shape;510;p7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1" name="Google Shape;511;p7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2" name="Google Shape;512;p7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Foreground Services</a:t>
            </a:r>
            <a:endParaRPr b="1" i="0" sz="1100" u="none" cap="none" strike="noStrike">
              <a:solidFill>
                <a:srgbClr val="FFFFFF"/>
              </a:solidFill>
              <a:latin typeface="Montserrat"/>
              <a:ea typeface="Montserrat"/>
              <a:cs typeface="Montserrat"/>
              <a:sym typeface="Montserrat"/>
            </a:endParaRPr>
          </a:p>
        </p:txBody>
      </p:sp>
      <p:sp>
        <p:nvSpPr>
          <p:cNvPr id="513" name="Google Shape;513;p7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14" name="Google Shape;514;p7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15" name="Google Shape;515;p7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16" name="Google Shape;516;p7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17" name="Google Shape;517;p72"/>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Gimana Cara Deklarasinya?</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Supaya services berjalan di foreground, kamu bisa panggil </a:t>
            </a:r>
            <a:r>
              <a:rPr b="1" lang="en" sz="1000">
                <a:latin typeface="Courier New"/>
                <a:ea typeface="Courier New"/>
                <a:cs typeface="Courier New"/>
                <a:sym typeface="Courier New"/>
              </a:rPr>
              <a:t>startForeground()</a:t>
            </a:r>
            <a:r>
              <a:rPr lang="en" sz="1000">
                <a:latin typeface="Montserrat"/>
                <a:ea typeface="Montserrat"/>
                <a:cs typeface="Montserrat"/>
                <a:sym typeface="Montserrat"/>
              </a:rPr>
              <a:t> sebagai ganti </a:t>
            </a:r>
            <a:r>
              <a:rPr b="1" lang="en" sz="1000">
                <a:latin typeface="Courier New"/>
                <a:ea typeface="Courier New"/>
                <a:cs typeface="Courier New"/>
                <a:sym typeface="Courier New"/>
              </a:rPr>
              <a:t>startService()</a:t>
            </a:r>
            <a:r>
              <a:rPr lang="en" sz="1000">
                <a:latin typeface="Montserrat"/>
                <a:ea typeface="Montserrat"/>
                <a:cs typeface="Montserrat"/>
                <a:sym typeface="Montserrat"/>
              </a:rPr>
              <a:t>. Method ini menggunakan dua parameter: </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AutoNum type="arabicPeriod"/>
            </a:pPr>
            <a:r>
              <a:rPr lang="en" sz="1000">
                <a:latin typeface="Montserrat"/>
                <a:ea typeface="Montserrat"/>
                <a:cs typeface="Montserrat"/>
                <a:sym typeface="Montserrat"/>
              </a:rPr>
              <a:t>Integer yang secara unik mengidentifikasi notifikasi, dan </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AutoNum type="arabicPeriod"/>
            </a:pPr>
            <a:r>
              <a:rPr lang="en" sz="1000">
                <a:latin typeface="Montserrat"/>
                <a:ea typeface="Montserrat"/>
                <a:cs typeface="Montserrat"/>
                <a:sym typeface="Montserrat"/>
              </a:rPr>
              <a:t>Notification untuk bilah status.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Sebagai catatan, notifikasi yang sedang berlangsung, artinya tidak bisa ditutup. Sedangkan, notifikasi akan tetap berada di bilah status hingga Service dihentikan atau dibuang dari latar depan.</a:t>
            </a:r>
            <a:endParaRPr sz="1000">
              <a:latin typeface="Montserrat"/>
              <a:ea typeface="Montserrat"/>
              <a:cs typeface="Montserrat"/>
              <a:sym typeface="Montserrat"/>
            </a:endParaRPr>
          </a:p>
        </p:txBody>
      </p:sp>
      <p:pic>
        <p:nvPicPr>
          <p:cNvPr id="518" name="Google Shape;518;p72"/>
          <p:cNvPicPr preferRelativeResize="0"/>
          <p:nvPr/>
        </p:nvPicPr>
        <p:blipFill>
          <a:blip r:embed="rId4">
            <a:alphaModFix/>
          </a:blip>
          <a:stretch>
            <a:fillRect/>
          </a:stretch>
        </p:blipFill>
        <p:spPr>
          <a:xfrm>
            <a:off x="4776650" y="2102325"/>
            <a:ext cx="3877925" cy="1421925"/>
          </a:xfrm>
          <a:prstGeom prst="rect">
            <a:avLst/>
          </a:prstGeom>
          <a:noFill/>
          <a:ln>
            <a:noFill/>
          </a:ln>
        </p:spPr>
      </p:pic>
      <p:sp>
        <p:nvSpPr>
          <p:cNvPr id="519" name="Google Shape;519;p72"/>
          <p:cNvSpPr txBox="1"/>
          <p:nvPr/>
        </p:nvSpPr>
        <p:spPr>
          <a:xfrm>
            <a:off x="4907962" y="3666125"/>
            <a:ext cx="3615300" cy="692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Catatan: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ID integer yang kita berikan ke </a:t>
            </a:r>
            <a:r>
              <a:rPr b="1" lang="en" sz="1000">
                <a:solidFill>
                  <a:schemeClr val="dk1"/>
                </a:solidFill>
                <a:latin typeface="Courier New"/>
                <a:ea typeface="Courier New"/>
                <a:cs typeface="Courier New"/>
                <a:sym typeface="Courier New"/>
              </a:rPr>
              <a:t>startForeground()</a:t>
            </a:r>
            <a:r>
              <a:rPr lang="en" sz="1000">
                <a:solidFill>
                  <a:schemeClr val="dk1"/>
                </a:solidFill>
                <a:latin typeface="Montserrat"/>
                <a:ea typeface="Montserrat"/>
                <a:cs typeface="Montserrat"/>
                <a:sym typeface="Montserrat"/>
              </a:rPr>
              <a:t> tidak boleh 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3" name="Shape 523"/>
        <p:cNvGrpSpPr/>
        <p:nvPr/>
      </p:nvGrpSpPr>
      <p:grpSpPr>
        <a:xfrm>
          <a:off x="0" y="0"/>
          <a:ext cx="0" cy="0"/>
          <a:chOff x="0" y="0"/>
          <a:chExt cx="0" cy="0"/>
        </a:xfrm>
      </p:grpSpPr>
      <p:sp>
        <p:nvSpPr>
          <p:cNvPr id="524" name="Google Shape;524;p7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5" name="Google Shape;525;p7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6" name="Google Shape;526;p7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7" name="Google Shape;527;p7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8" name="Google Shape;528;p7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Foreground Services</a:t>
            </a:r>
            <a:endParaRPr b="1" i="0" sz="1100" u="none" cap="none" strike="noStrike">
              <a:solidFill>
                <a:srgbClr val="FFFFFF"/>
              </a:solidFill>
              <a:latin typeface="Montserrat"/>
              <a:ea typeface="Montserrat"/>
              <a:cs typeface="Montserrat"/>
              <a:sym typeface="Montserrat"/>
            </a:endParaRPr>
          </a:p>
        </p:txBody>
      </p:sp>
      <p:sp>
        <p:nvSpPr>
          <p:cNvPr id="529" name="Google Shape;529;p7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30" name="Google Shape;530;p7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31" name="Google Shape;531;p7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32" name="Google Shape;532;p7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33" name="Google Shape;533;p73"/>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Nah, kalau kamu ingin</a:t>
            </a:r>
            <a:r>
              <a:rPr lang="en" sz="1000">
                <a:latin typeface="Montserrat"/>
                <a:ea typeface="Montserrat"/>
                <a:cs typeface="Montserrat"/>
                <a:sym typeface="Montserrat"/>
              </a:rPr>
              <a:t> membuang Services dari Foreground, panggil </a:t>
            </a:r>
            <a:r>
              <a:rPr b="1" lang="en" sz="1000">
                <a:latin typeface="Courier New"/>
                <a:ea typeface="Courier New"/>
                <a:cs typeface="Courier New"/>
                <a:sym typeface="Courier New"/>
              </a:rPr>
              <a:t>stopForeground()</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Method ini memerlukan boolean, yang menunjukkan apakah akan membuang notifikasi bilah status atau tidak. Method ini tidak menghentikan service. </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Walaupun demikian, jika kita menghentikan Service sewaktu masih berjalan di Foreground, maka notifikasi juga akan dibuang.</a:t>
            </a:r>
            <a:endParaRPr sz="1000">
              <a:latin typeface="Montserrat"/>
              <a:ea typeface="Montserrat"/>
              <a:cs typeface="Montserrat"/>
              <a:sym typeface="Montserrat"/>
            </a:endParaRPr>
          </a:p>
        </p:txBody>
      </p:sp>
      <p:pic>
        <p:nvPicPr>
          <p:cNvPr id="534" name="Google Shape;534;p73"/>
          <p:cNvPicPr preferRelativeResize="0"/>
          <p:nvPr/>
        </p:nvPicPr>
        <p:blipFill>
          <a:blip r:embed="rId4">
            <a:alphaModFix/>
          </a:blip>
          <a:stretch>
            <a:fillRect/>
          </a:stretch>
        </p:blipFill>
        <p:spPr>
          <a:xfrm>
            <a:off x="4776650" y="2102325"/>
            <a:ext cx="3877925" cy="1421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538" name="Shape 538"/>
        <p:cNvGrpSpPr/>
        <p:nvPr/>
      </p:nvGrpSpPr>
      <p:grpSpPr>
        <a:xfrm>
          <a:off x="0" y="0"/>
          <a:ext cx="0" cy="0"/>
          <a:chOff x="0" y="0"/>
          <a:chExt cx="0" cy="0"/>
        </a:xfrm>
      </p:grpSpPr>
      <p:sp>
        <p:nvSpPr>
          <p:cNvPr id="539" name="Google Shape;539;p7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0" name="Google Shape;540;p7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1" name="Google Shape;541;p7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2" name="Google Shape;542;p7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3" name="Google Shape;543;p7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Started Services</a:t>
            </a:r>
            <a:endParaRPr b="1" i="0" sz="1100" u="none" cap="none" strike="noStrike">
              <a:solidFill>
                <a:srgbClr val="FFFFFF"/>
              </a:solidFill>
              <a:latin typeface="Montserrat"/>
              <a:ea typeface="Montserrat"/>
              <a:cs typeface="Montserrat"/>
              <a:sym typeface="Montserrat"/>
            </a:endParaRPr>
          </a:p>
        </p:txBody>
      </p:sp>
      <p:sp>
        <p:nvSpPr>
          <p:cNvPr id="544" name="Google Shape;544;p7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5" name="Google Shape;545;p7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46" name="Google Shape;546;p7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47" name="Google Shape;547;p7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8" name="Google Shape;548;p74"/>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Foreground service udah rampung, sekarang kita mulai masuk ke tiga komponen Services. </a:t>
            </a:r>
            <a:endParaRPr b="1">
              <a:solidFill>
                <a:schemeClr val="l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Yaitu, Started Services, Intent Services dan Bound Service.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First, kita colek </a:t>
            </a:r>
            <a:r>
              <a:rPr b="1" lang="en">
                <a:solidFill>
                  <a:schemeClr val="accent1"/>
                </a:solidFill>
                <a:latin typeface="Montserrat"/>
                <a:ea typeface="Montserrat"/>
                <a:cs typeface="Montserrat"/>
                <a:sym typeface="Montserrat"/>
              </a:rPr>
              <a:t>Started Services</a:t>
            </a:r>
            <a:r>
              <a:rPr b="1" lang="en">
                <a:solidFill>
                  <a:srgbClr val="FFFFFF"/>
                </a:solidFill>
                <a:latin typeface="Montserrat"/>
                <a:ea typeface="Montserrat"/>
                <a:cs typeface="Montserrat"/>
                <a:sym typeface="Montserrat"/>
              </a:rPr>
              <a:t> dulu.</a:t>
            </a:r>
            <a:endParaRPr b="1">
              <a:solidFill>
                <a:srgbClr val="FFFFFF"/>
              </a:solidFill>
              <a:latin typeface="Montserrat"/>
              <a:ea typeface="Montserrat"/>
              <a:cs typeface="Montserrat"/>
              <a:sym typeface="Montserrat"/>
            </a:endParaRPr>
          </a:p>
        </p:txBody>
      </p:sp>
      <p:pic>
        <p:nvPicPr>
          <p:cNvPr id="549" name="Google Shape;549;p74"/>
          <p:cNvPicPr preferRelativeResize="0"/>
          <p:nvPr/>
        </p:nvPicPr>
        <p:blipFill>
          <a:blip r:embed="rId4">
            <a:alphaModFix/>
          </a:blip>
          <a:stretch>
            <a:fillRect/>
          </a:stretch>
        </p:blipFill>
        <p:spPr>
          <a:xfrm>
            <a:off x="1607275" y="886500"/>
            <a:ext cx="2093000" cy="38861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260" name="Shape 260"/>
        <p:cNvGrpSpPr/>
        <p:nvPr/>
      </p:nvGrpSpPr>
      <p:grpSpPr>
        <a:xfrm>
          <a:off x="0" y="0"/>
          <a:ext cx="0" cy="0"/>
          <a:chOff x="0" y="0"/>
          <a:chExt cx="0" cy="0"/>
        </a:xfrm>
      </p:grpSpPr>
      <p:sp>
        <p:nvSpPr>
          <p:cNvPr id="261" name="Google Shape;261;p57"/>
          <p:cNvSpPr txBox="1"/>
          <p:nvPr/>
        </p:nvSpPr>
        <p:spPr>
          <a:xfrm>
            <a:off x="1922150" y="914400"/>
            <a:ext cx="5294700" cy="5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Selamat datang di </a:t>
            </a:r>
            <a:r>
              <a:rPr b="1" lang="en">
                <a:solidFill>
                  <a:schemeClr val="accent1"/>
                </a:solidFill>
                <a:latin typeface="Montserrat"/>
                <a:ea typeface="Montserrat"/>
                <a:cs typeface="Montserrat"/>
                <a:sym typeface="Montserrat"/>
              </a:rPr>
              <a:t>Chapter 6 Topic 1.2 </a:t>
            </a:r>
            <a:r>
              <a:rPr b="1" i="1" lang="en">
                <a:solidFill>
                  <a:schemeClr val="lt1"/>
                </a:solidFill>
                <a:latin typeface="Montserrat"/>
                <a:ea typeface="Montserrat"/>
                <a:cs typeface="Montserrat"/>
                <a:sym typeface="Montserrat"/>
              </a:rPr>
              <a:t>online course</a:t>
            </a:r>
            <a:r>
              <a:rPr b="1" lang="en">
                <a:solidFill>
                  <a:schemeClr val="lt1"/>
                </a:solidFill>
                <a:latin typeface="Montserrat"/>
                <a:ea typeface="Montserrat"/>
                <a:cs typeface="Montserrat"/>
                <a:sym typeface="Montserrat"/>
              </a:rPr>
              <a:t> </a:t>
            </a:r>
            <a:r>
              <a:rPr b="1" lang="en">
                <a:solidFill>
                  <a:schemeClr val="accent1"/>
                </a:solidFill>
                <a:latin typeface="Montserrat"/>
                <a:ea typeface="Montserrat"/>
                <a:cs typeface="Montserrat"/>
                <a:sym typeface="Montserrat"/>
              </a:rPr>
              <a:t>Android Developer</a:t>
            </a:r>
            <a:r>
              <a:rPr b="1" lang="en">
                <a:solidFill>
                  <a:schemeClr val="lt1"/>
                </a:solidFill>
                <a:latin typeface="Montserrat"/>
                <a:ea typeface="Montserrat"/>
                <a:cs typeface="Montserrat"/>
                <a:sym typeface="Montserrat"/>
              </a:rPr>
              <a:t> dari Binar Academy!</a:t>
            </a:r>
            <a:endParaRPr b="1">
              <a:solidFill>
                <a:srgbClr val="FFFFFF"/>
              </a:solidFill>
              <a:latin typeface="Montserrat"/>
              <a:ea typeface="Montserrat"/>
              <a:cs typeface="Montserrat"/>
              <a:sym typeface="Montserrat"/>
            </a:endParaRPr>
          </a:p>
        </p:txBody>
      </p:sp>
      <p:pic>
        <p:nvPicPr>
          <p:cNvPr id="262" name="Google Shape;262;p57"/>
          <p:cNvPicPr preferRelativeResize="0"/>
          <p:nvPr/>
        </p:nvPicPr>
        <p:blipFill>
          <a:blip r:embed="rId3">
            <a:alphaModFix/>
          </a:blip>
          <a:stretch>
            <a:fillRect/>
          </a:stretch>
        </p:blipFill>
        <p:spPr>
          <a:xfrm>
            <a:off x="2332825" y="1577725"/>
            <a:ext cx="4478348" cy="3413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53" name="Shape 553"/>
        <p:cNvGrpSpPr/>
        <p:nvPr/>
      </p:nvGrpSpPr>
      <p:grpSpPr>
        <a:xfrm>
          <a:off x="0" y="0"/>
          <a:ext cx="0" cy="0"/>
          <a:chOff x="0" y="0"/>
          <a:chExt cx="0" cy="0"/>
        </a:xfrm>
      </p:grpSpPr>
      <p:sp>
        <p:nvSpPr>
          <p:cNvPr id="554" name="Google Shape;554;p7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5" name="Google Shape;555;p7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6" name="Google Shape;556;p7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7" name="Google Shape;557;p7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8" name="Google Shape;558;p7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Started Services</a:t>
            </a:r>
            <a:endParaRPr b="1" i="0" sz="1100" u="none" cap="none" strike="noStrike">
              <a:solidFill>
                <a:srgbClr val="FFFFFF"/>
              </a:solidFill>
              <a:latin typeface="Montserrat"/>
              <a:ea typeface="Montserrat"/>
              <a:cs typeface="Montserrat"/>
              <a:sym typeface="Montserrat"/>
            </a:endParaRPr>
          </a:p>
        </p:txBody>
      </p:sp>
      <p:sp>
        <p:nvSpPr>
          <p:cNvPr id="559" name="Google Shape;559;p7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60" name="Google Shape;560;p7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61" name="Google Shape;561;p7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62" name="Google Shape;562;p7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63" name="Google Shape;563;p75"/>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Apa itu Started Services?</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Started service adalah komponen yang berjalan pada background dan tidak menyediakan User Interface.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Bisa dibilang Started service ini akan terus berjalan pada background selama prosesnya belum dimatikan atau ketika prosesnya belum selesai. </a:t>
            </a:r>
            <a:endParaRPr sz="800">
              <a:latin typeface="Montserrat"/>
              <a:ea typeface="Montserrat"/>
              <a:cs typeface="Montserrat"/>
              <a:sym typeface="Montserrat"/>
            </a:endParaRPr>
          </a:p>
        </p:txBody>
      </p:sp>
      <p:pic>
        <p:nvPicPr>
          <p:cNvPr id="564" name="Google Shape;564;p75"/>
          <p:cNvPicPr preferRelativeResize="0"/>
          <p:nvPr/>
        </p:nvPicPr>
        <p:blipFill>
          <a:blip r:embed="rId4">
            <a:alphaModFix/>
          </a:blip>
          <a:stretch>
            <a:fillRect/>
          </a:stretch>
        </p:blipFill>
        <p:spPr>
          <a:xfrm>
            <a:off x="4958875" y="816625"/>
            <a:ext cx="3654775" cy="4194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8" name="Shape 568"/>
        <p:cNvGrpSpPr/>
        <p:nvPr/>
      </p:nvGrpSpPr>
      <p:grpSpPr>
        <a:xfrm>
          <a:off x="0" y="0"/>
          <a:ext cx="0" cy="0"/>
          <a:chOff x="0" y="0"/>
          <a:chExt cx="0" cy="0"/>
        </a:xfrm>
      </p:grpSpPr>
      <p:sp>
        <p:nvSpPr>
          <p:cNvPr id="569" name="Google Shape;569;p7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0" name="Google Shape;570;p7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1" name="Google Shape;571;p7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2" name="Google Shape;572;p7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3" name="Google Shape;573;p7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Started Services</a:t>
            </a:r>
            <a:endParaRPr b="1" i="0" sz="1100" u="none" cap="none" strike="noStrike">
              <a:solidFill>
                <a:srgbClr val="FFFFFF"/>
              </a:solidFill>
              <a:latin typeface="Montserrat"/>
              <a:ea typeface="Montserrat"/>
              <a:cs typeface="Montserrat"/>
              <a:sym typeface="Montserrat"/>
            </a:endParaRPr>
          </a:p>
        </p:txBody>
      </p:sp>
      <p:sp>
        <p:nvSpPr>
          <p:cNvPr id="574" name="Google Shape;574;p7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75" name="Google Shape;575;p7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76" name="Google Shape;576;p7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77" name="Google Shape;577;p7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78" name="Google Shape;578;p76"/>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Misalnya, S</a:t>
            </a:r>
            <a:r>
              <a:rPr lang="en" sz="1000">
                <a:solidFill>
                  <a:schemeClr val="dk1"/>
                </a:solidFill>
                <a:latin typeface="Montserrat"/>
                <a:ea typeface="Montserrat"/>
                <a:cs typeface="Montserrat"/>
                <a:sym typeface="Montserrat"/>
              </a:rPr>
              <a:t>tarted service bakal terus berjalan selama prosesnya belum selesai. Kasus riilnya yaitu ketika kamu mengunduh atau mengunggah berkas.</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Coba deh, sambil tunggu file unduhan selesai, kamu bisa menyambi dengan scrolling aplikasi yang lain.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Walaupun kamu buka aplikasi lain, file yang lagi diu</a:t>
            </a:r>
            <a:r>
              <a:rPr lang="en" sz="1000">
                <a:solidFill>
                  <a:schemeClr val="dk1"/>
                </a:solidFill>
                <a:latin typeface="Montserrat"/>
                <a:ea typeface="Montserrat"/>
                <a:cs typeface="Montserrat"/>
                <a:sym typeface="Montserrat"/>
              </a:rPr>
              <a:t>n</a:t>
            </a:r>
            <a:r>
              <a:rPr lang="en" sz="1000">
                <a:solidFill>
                  <a:schemeClr val="dk1"/>
                </a:solidFill>
                <a:latin typeface="Montserrat"/>
                <a:ea typeface="Montserrat"/>
                <a:cs typeface="Montserrat"/>
                <a:sym typeface="Montserrat"/>
              </a:rPr>
              <a:t>duh juga nggak perlu khawatir berhenti. Soalnya kamu bisa cek melalui status bar atau notifikasi  bahwa prosesnya masih berlangsung.</a:t>
            </a:r>
            <a:endParaRPr sz="1000">
              <a:solidFill>
                <a:schemeClr val="dk1"/>
              </a:solidFill>
              <a:latin typeface="Montserrat"/>
              <a:ea typeface="Montserrat"/>
              <a:cs typeface="Montserrat"/>
              <a:sym typeface="Montserrat"/>
            </a:endParaRPr>
          </a:p>
        </p:txBody>
      </p:sp>
      <p:pic>
        <p:nvPicPr>
          <p:cNvPr id="579" name="Google Shape;579;p76"/>
          <p:cNvPicPr preferRelativeResize="0"/>
          <p:nvPr/>
        </p:nvPicPr>
        <p:blipFill>
          <a:blip r:embed="rId4">
            <a:alphaModFix/>
          </a:blip>
          <a:stretch>
            <a:fillRect/>
          </a:stretch>
        </p:blipFill>
        <p:spPr>
          <a:xfrm>
            <a:off x="4958875" y="816625"/>
            <a:ext cx="3654775" cy="4194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3" name="Shape 583"/>
        <p:cNvGrpSpPr/>
        <p:nvPr/>
      </p:nvGrpSpPr>
      <p:grpSpPr>
        <a:xfrm>
          <a:off x="0" y="0"/>
          <a:ext cx="0" cy="0"/>
          <a:chOff x="0" y="0"/>
          <a:chExt cx="0" cy="0"/>
        </a:xfrm>
      </p:grpSpPr>
      <p:sp>
        <p:nvSpPr>
          <p:cNvPr id="584" name="Google Shape;584;p7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5" name="Google Shape;585;p7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6" name="Google Shape;586;p7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7" name="Google Shape;587;p7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8" name="Google Shape;588;p7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Started Services</a:t>
            </a:r>
            <a:endParaRPr b="1" i="0" sz="1100" u="none" cap="none" strike="noStrike">
              <a:solidFill>
                <a:srgbClr val="FFFFFF"/>
              </a:solidFill>
              <a:latin typeface="Montserrat"/>
              <a:ea typeface="Montserrat"/>
              <a:cs typeface="Montserrat"/>
              <a:sym typeface="Montserrat"/>
            </a:endParaRPr>
          </a:p>
        </p:txBody>
      </p:sp>
      <p:sp>
        <p:nvSpPr>
          <p:cNvPr id="589" name="Google Shape;589;p7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90" name="Google Shape;590;p7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91" name="Google Shape;591;p7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92" name="Google Shape;592;p7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93" name="Google Shape;593;p7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Started services </a:t>
            </a:r>
            <a:r>
              <a:rPr lang="en" sz="1000">
                <a:latin typeface="Montserrat"/>
                <a:ea typeface="Montserrat"/>
                <a:cs typeface="Montserrat"/>
                <a:sym typeface="Montserrat"/>
              </a:rPr>
              <a:t>adalah services yang dapat dimulai dengan memanggil method </a:t>
            </a:r>
            <a:r>
              <a:rPr b="1" lang="en" sz="1000">
                <a:latin typeface="Courier New"/>
                <a:ea typeface="Courier New"/>
                <a:cs typeface="Courier New"/>
                <a:sym typeface="Courier New"/>
              </a:rPr>
              <a:t>startService(Intent)</a:t>
            </a:r>
            <a:r>
              <a:rPr lang="en" sz="1000">
                <a:latin typeface="Montserrat"/>
                <a:ea typeface="Montserrat"/>
                <a:cs typeface="Montserrat"/>
                <a:sym typeface="Montserrat"/>
              </a:rPr>
              <a:t> di Activity atau Services kita.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u="sng">
                <a:solidFill>
                  <a:schemeClr val="hlink"/>
                </a:solidFill>
                <a:latin typeface="Montserrat"/>
                <a:ea typeface="Montserrat"/>
                <a:cs typeface="Montserrat"/>
                <a:sym typeface="Montserrat"/>
                <a:hlinkClick r:id="rId4"/>
              </a:rPr>
              <a:t>Intent</a:t>
            </a:r>
            <a:r>
              <a:rPr lang="en" sz="1000">
                <a:latin typeface="Montserrat"/>
                <a:ea typeface="Montserrat"/>
                <a:cs typeface="Montserrat"/>
                <a:sym typeface="Montserrat"/>
              </a:rPr>
              <a:t> yang dimaksud adalah </a:t>
            </a:r>
            <a:r>
              <a:rPr b="1" lang="en" sz="1000">
                <a:latin typeface="Montserrat"/>
                <a:ea typeface="Montserrat"/>
                <a:cs typeface="Montserrat"/>
                <a:sym typeface="Montserrat"/>
              </a:rPr>
              <a:t>Intent eksplisit</a:t>
            </a:r>
            <a:r>
              <a:rPr lang="en" sz="1000">
                <a:latin typeface="Montserrat"/>
                <a:ea typeface="Montserrat"/>
                <a:cs typeface="Montserrat"/>
                <a:sym typeface="Montserrat"/>
              </a:rPr>
              <a:t>, dimana kita </a:t>
            </a:r>
            <a:r>
              <a:rPr b="1" lang="en" sz="1000">
                <a:latin typeface="Montserrat"/>
                <a:ea typeface="Montserrat"/>
                <a:cs typeface="Montserrat"/>
                <a:sym typeface="Montserrat"/>
              </a:rPr>
              <a:t>membuat referensi ke class Services</a:t>
            </a:r>
            <a:r>
              <a:rPr lang="en" sz="1000">
                <a:latin typeface="Montserrat"/>
                <a:ea typeface="Montserrat"/>
                <a:cs typeface="Montserrat"/>
                <a:sym typeface="Montserrat"/>
              </a:rPr>
              <a:t>, atau kita memasukkan nama package aplikasi kita di Intent.</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Pada gambar disamping merupakan contoh code untuk membuat Intent eksplisit.</a:t>
            </a:r>
            <a:endParaRPr sz="1000">
              <a:latin typeface="Montserrat"/>
              <a:ea typeface="Montserrat"/>
              <a:cs typeface="Montserrat"/>
              <a:sym typeface="Montserrat"/>
            </a:endParaRPr>
          </a:p>
        </p:txBody>
      </p:sp>
      <p:pic>
        <p:nvPicPr>
          <p:cNvPr id="594" name="Google Shape;594;p77"/>
          <p:cNvPicPr preferRelativeResize="0"/>
          <p:nvPr/>
        </p:nvPicPr>
        <p:blipFill>
          <a:blip r:embed="rId5">
            <a:alphaModFix/>
          </a:blip>
          <a:stretch>
            <a:fillRect/>
          </a:stretch>
        </p:blipFill>
        <p:spPr>
          <a:xfrm>
            <a:off x="4958875" y="816625"/>
            <a:ext cx="3654775" cy="4194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8" name="Shape 598"/>
        <p:cNvGrpSpPr/>
        <p:nvPr/>
      </p:nvGrpSpPr>
      <p:grpSpPr>
        <a:xfrm>
          <a:off x="0" y="0"/>
          <a:ext cx="0" cy="0"/>
          <a:chOff x="0" y="0"/>
          <a:chExt cx="0" cy="0"/>
        </a:xfrm>
      </p:grpSpPr>
      <p:sp>
        <p:nvSpPr>
          <p:cNvPr id="599" name="Google Shape;599;p7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0" name="Google Shape;600;p7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1" name="Google Shape;601;p7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2" name="Google Shape;602;p7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3" name="Google Shape;603;p7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Started Services</a:t>
            </a:r>
            <a:endParaRPr b="1" sz="1100">
              <a:solidFill>
                <a:srgbClr val="FFFFFF"/>
              </a:solidFill>
              <a:latin typeface="Montserrat"/>
              <a:ea typeface="Montserrat"/>
              <a:cs typeface="Montserrat"/>
              <a:sym typeface="Montserrat"/>
            </a:endParaRPr>
          </a:p>
        </p:txBody>
      </p:sp>
      <p:sp>
        <p:nvSpPr>
          <p:cNvPr id="604" name="Google Shape;604;p7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05" name="Google Shape;605;p7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06" name="Google Shape;606;p7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07" name="Google Shape;607;p7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08" name="Google Shape;608;p78"/>
          <p:cNvSpPr txBox="1"/>
          <p:nvPr/>
        </p:nvSpPr>
        <p:spPr>
          <a:xfrm>
            <a:off x="484625" y="914400"/>
            <a:ext cx="3834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Gimana cara memulai Started Service ini?</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Untuk memindahkan Services ke status Started, kita harus memanggil </a:t>
            </a:r>
            <a:r>
              <a:rPr b="1" lang="en" sz="1000">
                <a:latin typeface="Courier New"/>
                <a:ea typeface="Courier New"/>
                <a:cs typeface="Courier New"/>
                <a:sym typeface="Courier New"/>
              </a:rPr>
              <a:t>startService()</a:t>
            </a:r>
            <a:r>
              <a:rPr lang="en" sz="1000">
                <a:latin typeface="Montserrat"/>
                <a:ea typeface="Montserrat"/>
                <a:cs typeface="Montserrat"/>
                <a:sym typeface="Montserrat"/>
              </a:rPr>
              <a:t> dengan Intent eksplisit.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Kalau nggak gitu, Services nggak bakal ada di Started State. </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Kalau Services nggak dalam keadaan Started, maka tidak dapat dipindahkan ke bagian Foreground, dan method </a:t>
            </a:r>
            <a:r>
              <a:rPr b="1" lang="en" sz="1000">
                <a:latin typeface="Courier New"/>
                <a:ea typeface="Courier New"/>
                <a:cs typeface="Courier New"/>
                <a:sym typeface="Courier New"/>
              </a:rPr>
              <a:t>stopSelf()</a:t>
            </a:r>
            <a:r>
              <a:rPr lang="en" sz="1000">
                <a:latin typeface="Montserrat"/>
                <a:ea typeface="Montserrat"/>
                <a:cs typeface="Montserrat"/>
                <a:sym typeface="Montserrat"/>
              </a:rPr>
              <a:t> tidak akan melakukan apa-apa.</a:t>
            </a:r>
            <a:endParaRPr sz="1000">
              <a:latin typeface="Montserrat"/>
              <a:ea typeface="Montserrat"/>
              <a:cs typeface="Montserrat"/>
              <a:sym typeface="Montserrat"/>
            </a:endParaRPr>
          </a:p>
        </p:txBody>
      </p:sp>
      <p:pic>
        <p:nvPicPr>
          <p:cNvPr id="609" name="Google Shape;609;p78"/>
          <p:cNvPicPr preferRelativeResize="0"/>
          <p:nvPr/>
        </p:nvPicPr>
        <p:blipFill>
          <a:blip r:embed="rId4">
            <a:alphaModFix/>
          </a:blip>
          <a:stretch>
            <a:fillRect/>
          </a:stretch>
        </p:blipFill>
        <p:spPr>
          <a:xfrm>
            <a:off x="4958875" y="816625"/>
            <a:ext cx="3654775" cy="4194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3" name="Shape 613"/>
        <p:cNvGrpSpPr/>
        <p:nvPr/>
      </p:nvGrpSpPr>
      <p:grpSpPr>
        <a:xfrm>
          <a:off x="0" y="0"/>
          <a:ext cx="0" cy="0"/>
          <a:chOff x="0" y="0"/>
          <a:chExt cx="0" cy="0"/>
        </a:xfrm>
      </p:grpSpPr>
      <p:sp>
        <p:nvSpPr>
          <p:cNvPr id="614" name="Google Shape;614;p7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5" name="Google Shape;615;p7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6" name="Google Shape;616;p7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7" name="Google Shape;617;p7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8" name="Google Shape;618;p7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Started Services</a:t>
            </a:r>
            <a:endParaRPr b="1" i="0" sz="1100" u="none" cap="none" strike="noStrike">
              <a:solidFill>
                <a:srgbClr val="FFFFFF"/>
              </a:solidFill>
              <a:latin typeface="Montserrat"/>
              <a:ea typeface="Montserrat"/>
              <a:cs typeface="Montserrat"/>
              <a:sym typeface="Montserrat"/>
            </a:endParaRPr>
          </a:p>
        </p:txBody>
      </p:sp>
      <p:sp>
        <p:nvSpPr>
          <p:cNvPr id="619" name="Google Shape;619;p7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0" name="Google Shape;620;p7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21" name="Google Shape;621;p7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22" name="Google Shape;622;p7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3" name="Google Shape;623;p79"/>
          <p:cNvSpPr txBox="1"/>
          <p:nvPr/>
        </p:nvSpPr>
        <p:spPr>
          <a:xfrm>
            <a:off x="484625" y="914400"/>
            <a:ext cx="3834000" cy="39303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Kenapa sih pakai Started Services?</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Interesting question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Gini.. k</a:t>
            </a:r>
            <a:r>
              <a:rPr lang="en" sz="1000">
                <a:latin typeface="Montserrat"/>
                <a:ea typeface="Montserrat"/>
                <a:cs typeface="Montserrat"/>
                <a:sym typeface="Montserrat"/>
              </a:rPr>
              <a:t>alau kita nggak memasukkan Services ke dalam ‘Started Services’, maka kita nggak bisa memberikan notifications terus-menerus.</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Dengan adanya notifikasi, ibaratnya jadi pertanda kalau si Services udah tahu kapan harus menempatkan dirinya di Started Services.</a:t>
            </a:r>
            <a:endParaRPr sz="1000">
              <a:latin typeface="Montserrat"/>
              <a:ea typeface="Montserrat"/>
              <a:cs typeface="Montserrat"/>
              <a:sym typeface="Montserrat"/>
            </a:endParaRPr>
          </a:p>
        </p:txBody>
      </p:sp>
      <p:pic>
        <p:nvPicPr>
          <p:cNvPr id="624" name="Google Shape;624;p79"/>
          <p:cNvPicPr preferRelativeResize="0"/>
          <p:nvPr/>
        </p:nvPicPr>
        <p:blipFill>
          <a:blip r:embed="rId4">
            <a:alphaModFix/>
          </a:blip>
          <a:stretch>
            <a:fillRect/>
          </a:stretch>
        </p:blipFill>
        <p:spPr>
          <a:xfrm>
            <a:off x="4958875" y="816625"/>
            <a:ext cx="3654775" cy="4194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8" name="Shape 628"/>
        <p:cNvGrpSpPr/>
        <p:nvPr/>
      </p:nvGrpSpPr>
      <p:grpSpPr>
        <a:xfrm>
          <a:off x="0" y="0"/>
          <a:ext cx="0" cy="0"/>
          <a:chOff x="0" y="0"/>
          <a:chExt cx="0" cy="0"/>
        </a:xfrm>
      </p:grpSpPr>
      <p:sp>
        <p:nvSpPr>
          <p:cNvPr id="629" name="Google Shape;629;p8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0" name="Google Shape;630;p8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1" name="Google Shape;631;p8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2" name="Google Shape;632;p8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3" name="Google Shape;633;p8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Started Services</a:t>
            </a:r>
            <a:endParaRPr b="1" i="0" sz="1100" u="none" cap="none" strike="noStrike">
              <a:solidFill>
                <a:srgbClr val="FFFFFF"/>
              </a:solidFill>
              <a:latin typeface="Montserrat"/>
              <a:ea typeface="Montserrat"/>
              <a:cs typeface="Montserrat"/>
              <a:sym typeface="Montserrat"/>
            </a:endParaRPr>
          </a:p>
        </p:txBody>
      </p:sp>
      <p:sp>
        <p:nvSpPr>
          <p:cNvPr id="634" name="Google Shape;634;p8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35" name="Google Shape;635;p8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36" name="Google Shape;636;p8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37" name="Google Shape;637;p8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38" name="Google Shape;638;p80"/>
          <p:cNvSpPr txBox="1"/>
          <p:nvPr/>
        </p:nvSpPr>
        <p:spPr>
          <a:xfrm>
            <a:off x="484625" y="914400"/>
            <a:ext cx="39255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Services dapat dimulai beberapa kali. Setiap kali dimulai, maka </a:t>
            </a:r>
            <a:r>
              <a:rPr b="1" lang="en" sz="1000">
                <a:latin typeface="Courier New"/>
                <a:ea typeface="Courier New"/>
                <a:cs typeface="Courier New"/>
                <a:sym typeface="Courier New"/>
              </a:rPr>
              <a:t>onStartCommand()</a:t>
            </a:r>
            <a:r>
              <a:rPr lang="en" sz="1000">
                <a:latin typeface="Montserrat"/>
                <a:ea typeface="Montserrat"/>
                <a:cs typeface="Montserrat"/>
                <a:sym typeface="Montserrat"/>
              </a:rPr>
              <a:t> dipanggil.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Beberapa parameter diteruskan ke perintah ini, bersama dengan setiap tambahan yang dilewatkan dari Intent eksplisit kita.</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Bahkan kalau memulai Services beberapa kali, itu hanya akan memanggil </a:t>
            </a:r>
            <a:r>
              <a:rPr b="1" lang="en" sz="1000">
                <a:latin typeface="Courier New"/>
                <a:ea typeface="Courier New"/>
                <a:cs typeface="Courier New"/>
                <a:sym typeface="Courier New"/>
              </a:rPr>
              <a:t>onCreate()</a:t>
            </a:r>
            <a:r>
              <a:rPr lang="en" sz="1000">
                <a:latin typeface="Montserrat"/>
                <a:ea typeface="Montserrat"/>
                <a:cs typeface="Montserrat"/>
                <a:sym typeface="Montserrat"/>
              </a:rPr>
              <a:t> satu kali (kecuali tentu saja Services ini sudah terikat). </a:t>
            </a:r>
            <a:endParaRPr sz="1000">
              <a:latin typeface="Montserrat"/>
              <a:ea typeface="Montserrat"/>
              <a:cs typeface="Montserrat"/>
              <a:sym typeface="Montserrat"/>
            </a:endParaRPr>
          </a:p>
        </p:txBody>
      </p:sp>
      <p:pic>
        <p:nvPicPr>
          <p:cNvPr id="639" name="Google Shape;639;p80"/>
          <p:cNvPicPr preferRelativeResize="0"/>
          <p:nvPr/>
        </p:nvPicPr>
        <p:blipFill>
          <a:blip r:embed="rId4">
            <a:alphaModFix/>
          </a:blip>
          <a:stretch>
            <a:fillRect/>
          </a:stretch>
        </p:blipFill>
        <p:spPr>
          <a:xfrm>
            <a:off x="4958875" y="816625"/>
            <a:ext cx="3654775" cy="4194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3" name="Shape 643"/>
        <p:cNvGrpSpPr/>
        <p:nvPr/>
      </p:nvGrpSpPr>
      <p:grpSpPr>
        <a:xfrm>
          <a:off x="0" y="0"/>
          <a:ext cx="0" cy="0"/>
          <a:chOff x="0" y="0"/>
          <a:chExt cx="0" cy="0"/>
        </a:xfrm>
      </p:grpSpPr>
      <p:sp>
        <p:nvSpPr>
          <p:cNvPr id="644" name="Google Shape;644;p8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5" name="Google Shape;645;p8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6" name="Google Shape;646;p8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7" name="Google Shape;647;p8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8" name="Google Shape;648;p8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Started Services</a:t>
            </a:r>
            <a:endParaRPr b="1" i="0" sz="1100" u="none" cap="none" strike="noStrike">
              <a:solidFill>
                <a:srgbClr val="FFFFFF"/>
              </a:solidFill>
              <a:latin typeface="Montserrat"/>
              <a:ea typeface="Montserrat"/>
              <a:cs typeface="Montserrat"/>
              <a:sym typeface="Montserrat"/>
            </a:endParaRPr>
          </a:p>
        </p:txBody>
      </p:sp>
      <p:sp>
        <p:nvSpPr>
          <p:cNvPr id="649" name="Google Shape;649;p8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50" name="Google Shape;650;p8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51" name="Google Shape;651;p8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52" name="Google Shape;652;p8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53" name="Google Shape;653;p81"/>
          <p:cNvSpPr txBox="1"/>
          <p:nvPr/>
        </p:nvSpPr>
        <p:spPr>
          <a:xfrm>
            <a:off x="484625" y="914400"/>
            <a:ext cx="39255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Gimana cara mengakhiri Started Service ini?</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Untuk mematikan Services ini, kita harus memintanya untuk berhenti dengan memanggil </a:t>
            </a:r>
            <a:r>
              <a:rPr b="1" lang="en" sz="1000">
                <a:latin typeface="Courier New"/>
                <a:ea typeface="Courier New"/>
                <a:cs typeface="Courier New"/>
                <a:sym typeface="Courier New"/>
              </a:rPr>
              <a:t>stopSelf(</a:t>
            </a:r>
            <a:r>
              <a:rPr b="1" lang="en" sz="1000">
                <a:latin typeface="Courier New"/>
                <a:ea typeface="Courier New"/>
                <a:cs typeface="Courier New"/>
                <a:sym typeface="Courier New"/>
              </a:rPr>
              <a:t>)</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Ketika Services berhenti (setelah kita memintanya) dan nggak ada lagi yang terikat dengannya, maka Services akan memanggil </a:t>
            </a:r>
            <a:r>
              <a:rPr b="1" lang="en" sz="1000">
                <a:latin typeface="Courier New"/>
                <a:ea typeface="Courier New"/>
                <a:cs typeface="Courier New"/>
                <a:sym typeface="Courier New"/>
              </a:rPr>
              <a:t>onDestroy()</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Kalau kamu perlu mengalokasikan resources untuk Started Services, mengakhiri Service ini bisa kamu gunakan.</a:t>
            </a:r>
            <a:endParaRPr sz="1000">
              <a:latin typeface="Montserrat"/>
              <a:ea typeface="Montserrat"/>
              <a:cs typeface="Montserrat"/>
              <a:sym typeface="Montserrat"/>
            </a:endParaRPr>
          </a:p>
        </p:txBody>
      </p:sp>
      <p:pic>
        <p:nvPicPr>
          <p:cNvPr id="654" name="Google Shape;654;p81"/>
          <p:cNvPicPr preferRelativeResize="0"/>
          <p:nvPr/>
        </p:nvPicPr>
        <p:blipFill>
          <a:blip r:embed="rId4">
            <a:alphaModFix/>
          </a:blip>
          <a:stretch>
            <a:fillRect/>
          </a:stretch>
        </p:blipFill>
        <p:spPr>
          <a:xfrm>
            <a:off x="4958875" y="816625"/>
            <a:ext cx="3654775" cy="4194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658" name="Shape 658"/>
        <p:cNvGrpSpPr/>
        <p:nvPr/>
      </p:nvGrpSpPr>
      <p:grpSpPr>
        <a:xfrm>
          <a:off x="0" y="0"/>
          <a:ext cx="0" cy="0"/>
          <a:chOff x="0" y="0"/>
          <a:chExt cx="0" cy="0"/>
        </a:xfrm>
      </p:grpSpPr>
      <p:sp>
        <p:nvSpPr>
          <p:cNvPr id="659" name="Google Shape;659;p8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0" name="Google Shape;660;p8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1" name="Google Shape;661;p8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2" name="Google Shape;662;p8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3" name="Google Shape;663;p8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664" name="Google Shape;664;p8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65" name="Google Shape;665;p8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66" name="Google Shape;666;p8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67" name="Google Shape;667;p8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68" name="Google Shape;668;p82"/>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Yepp, Started Service bisa terus berjalan pada background selama prosesnya belum dimatikan.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Sekarang, kita masuk ke jenis services yang berikutnya, yaitu </a:t>
            </a:r>
            <a:r>
              <a:rPr b="1" lang="en">
                <a:solidFill>
                  <a:schemeClr val="accent1"/>
                </a:solidFill>
                <a:latin typeface="Montserrat"/>
                <a:ea typeface="Montserrat"/>
                <a:cs typeface="Montserrat"/>
                <a:sym typeface="Montserrat"/>
              </a:rPr>
              <a:t>Intent Services</a:t>
            </a:r>
            <a:r>
              <a:rPr b="1" lang="en">
                <a:solidFill>
                  <a:srgbClr val="FFFFFF"/>
                </a:solidFill>
                <a:latin typeface="Montserrat"/>
                <a:ea typeface="Montserrat"/>
                <a:cs typeface="Montserrat"/>
                <a:sym typeface="Montserrat"/>
              </a:rPr>
              <a:t>.</a:t>
            </a:r>
            <a:endParaRPr b="1">
              <a:solidFill>
                <a:srgbClr val="FFFFFF"/>
              </a:solidFill>
              <a:latin typeface="Montserrat"/>
              <a:ea typeface="Montserrat"/>
              <a:cs typeface="Montserrat"/>
              <a:sym typeface="Montserrat"/>
            </a:endParaRPr>
          </a:p>
        </p:txBody>
      </p:sp>
      <p:sp>
        <p:nvSpPr>
          <p:cNvPr id="669" name="Google Shape;669;p82"/>
          <p:cNvSpPr/>
          <p:nvPr/>
        </p:nvSpPr>
        <p:spPr>
          <a:xfrm rot="10467886">
            <a:off x="1148848" y="1274255"/>
            <a:ext cx="3013753" cy="3033037"/>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0" name="Google Shape;670;p82"/>
          <p:cNvPicPr preferRelativeResize="0"/>
          <p:nvPr/>
        </p:nvPicPr>
        <p:blipFill>
          <a:blip r:embed="rId4">
            <a:alphaModFix/>
          </a:blip>
          <a:stretch>
            <a:fillRect/>
          </a:stretch>
        </p:blipFill>
        <p:spPr>
          <a:xfrm>
            <a:off x="1418125" y="1104900"/>
            <a:ext cx="2322176" cy="3695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74" name="Shape 674"/>
        <p:cNvGrpSpPr/>
        <p:nvPr/>
      </p:nvGrpSpPr>
      <p:grpSpPr>
        <a:xfrm>
          <a:off x="0" y="0"/>
          <a:ext cx="0" cy="0"/>
          <a:chOff x="0" y="0"/>
          <a:chExt cx="0" cy="0"/>
        </a:xfrm>
      </p:grpSpPr>
      <p:sp>
        <p:nvSpPr>
          <p:cNvPr id="675" name="Google Shape;675;p8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6" name="Google Shape;676;p8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7" name="Google Shape;677;p8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8" name="Google Shape;678;p8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9" name="Google Shape;679;p8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680" name="Google Shape;680;p8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81" name="Google Shape;681;p8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82" name="Google Shape;682;p8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83" name="Google Shape;683;p83"/>
          <p:cNvSpPr txBox="1"/>
          <p:nvPr/>
        </p:nvSpPr>
        <p:spPr>
          <a:xfrm>
            <a:off x="484625" y="914400"/>
            <a:ext cx="3902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itu Intent Services?</a:t>
            </a:r>
            <a:br>
              <a:rPr b="1" lang="en" sz="1000">
                <a:latin typeface="Montserrat"/>
                <a:ea typeface="Montserrat"/>
                <a:cs typeface="Montserrat"/>
                <a:sym typeface="Montserrat"/>
              </a:rPr>
            </a:br>
            <a:br>
              <a:rPr lang="en" sz="1000">
                <a:latin typeface="Montserrat"/>
                <a:ea typeface="Montserrat"/>
                <a:cs typeface="Montserrat"/>
                <a:sym typeface="Montserrat"/>
              </a:rPr>
            </a:br>
            <a:r>
              <a:rPr lang="en" sz="1000">
                <a:latin typeface="Montserrat"/>
                <a:ea typeface="Montserrat"/>
                <a:cs typeface="Montserrat"/>
                <a:sym typeface="Montserrat"/>
              </a:rPr>
              <a:t>Services diluncurkan dengan Intent Services. </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Jika perlu mengkomunikasikan sesuatu ke Started Services maka dapat memulainya lagi dan memberikannya Intent yang berbeda.</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t/>
            </a:r>
            <a:endParaRPr sz="1000">
              <a:latin typeface="Montserrat"/>
              <a:ea typeface="Montserrat"/>
              <a:cs typeface="Montserrat"/>
              <a:sym typeface="Montserrat"/>
            </a:endParaRPr>
          </a:p>
        </p:txBody>
      </p:sp>
      <p:sp>
        <p:nvSpPr>
          <p:cNvPr id="684" name="Google Shape;684;p8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85" name="Google Shape;685;p83"/>
          <p:cNvPicPr preferRelativeResize="0"/>
          <p:nvPr/>
        </p:nvPicPr>
        <p:blipFill>
          <a:blip r:embed="rId4">
            <a:alphaModFix/>
          </a:blip>
          <a:stretch>
            <a:fillRect/>
          </a:stretch>
        </p:blipFill>
        <p:spPr>
          <a:xfrm>
            <a:off x="5149325" y="965850"/>
            <a:ext cx="3024874" cy="3949051"/>
          </a:xfrm>
          <a:prstGeom prst="rect">
            <a:avLst/>
          </a:prstGeom>
          <a:noFill/>
          <a:ln>
            <a:noFill/>
          </a:ln>
        </p:spPr>
      </p:pic>
      <p:sp>
        <p:nvSpPr>
          <p:cNvPr id="686" name="Google Shape;686;p83"/>
          <p:cNvSpPr/>
          <p:nvPr/>
        </p:nvSpPr>
        <p:spPr>
          <a:xfrm>
            <a:off x="5149325" y="974590"/>
            <a:ext cx="3155400" cy="6903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3"/>
          <p:cNvSpPr txBox="1"/>
          <p:nvPr/>
        </p:nvSpPr>
        <p:spPr>
          <a:xfrm>
            <a:off x="5393325" y="1042700"/>
            <a:ext cx="292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Montserrat ExtraBold"/>
                <a:ea typeface="Montserrat ExtraBold"/>
                <a:cs typeface="Montserrat ExtraBold"/>
                <a:sym typeface="Montserrat ExtraBold"/>
              </a:rPr>
              <a:t>Intent Services</a:t>
            </a:r>
            <a:endParaRPr sz="2400">
              <a:solidFill>
                <a:schemeClr val="lt1"/>
              </a:solidFill>
              <a:latin typeface="Montserrat ExtraBold"/>
              <a:ea typeface="Montserrat ExtraBold"/>
              <a:cs typeface="Montserrat ExtraBold"/>
              <a:sym typeface="Montserrat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91" name="Shape 691"/>
        <p:cNvGrpSpPr/>
        <p:nvPr/>
      </p:nvGrpSpPr>
      <p:grpSpPr>
        <a:xfrm>
          <a:off x="0" y="0"/>
          <a:ext cx="0" cy="0"/>
          <a:chOff x="0" y="0"/>
          <a:chExt cx="0" cy="0"/>
        </a:xfrm>
      </p:grpSpPr>
      <p:sp>
        <p:nvSpPr>
          <p:cNvPr id="692" name="Google Shape;692;p8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3" name="Google Shape;693;p8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4" name="Google Shape;694;p8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5" name="Google Shape;695;p8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6" name="Google Shape;696;p8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697" name="Google Shape;697;p8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98" name="Google Shape;698;p8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99" name="Google Shape;699;p8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00" name="Google Shape;700;p84"/>
          <p:cNvSpPr txBox="1"/>
          <p:nvPr/>
        </p:nvSpPr>
        <p:spPr>
          <a:xfrm>
            <a:off x="484625" y="914400"/>
            <a:ext cx="3902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Ini adalah salah satu perbedaan utama antara </a:t>
            </a:r>
            <a:r>
              <a:rPr i="1" lang="en" sz="1000">
                <a:latin typeface="Montserrat"/>
                <a:ea typeface="Montserrat"/>
                <a:cs typeface="Montserrat"/>
                <a:sym typeface="Montserrat"/>
              </a:rPr>
              <a:t>Started Services</a:t>
            </a:r>
            <a:r>
              <a:rPr lang="en" sz="1000">
                <a:latin typeface="Montserrat"/>
                <a:ea typeface="Montserrat"/>
                <a:cs typeface="Montserrat"/>
                <a:sym typeface="Montserrat"/>
              </a:rPr>
              <a:t> dan </a:t>
            </a:r>
            <a:r>
              <a:rPr i="1" lang="en" sz="1000">
                <a:latin typeface="Montserrat"/>
                <a:ea typeface="Montserrat"/>
                <a:cs typeface="Montserrat"/>
                <a:sym typeface="Montserrat"/>
              </a:rPr>
              <a:t>Bound Services</a:t>
            </a:r>
            <a:r>
              <a:rPr lang="en" sz="1000">
                <a:latin typeface="Montserrat"/>
                <a:ea typeface="Montserrat"/>
                <a:cs typeface="Montserrat"/>
                <a:sym typeface="Montserrat"/>
              </a:rPr>
              <a:t>. </a:t>
            </a:r>
            <a:r>
              <a:rPr i="1" lang="en" sz="1000">
                <a:latin typeface="Montserrat"/>
                <a:ea typeface="Montserrat"/>
                <a:cs typeface="Montserrat"/>
                <a:sym typeface="Montserrat"/>
              </a:rPr>
              <a:t>Bound Services</a:t>
            </a:r>
            <a:r>
              <a:rPr lang="en" sz="1000">
                <a:latin typeface="Montserrat"/>
                <a:ea typeface="Montserrat"/>
                <a:cs typeface="Montserrat"/>
                <a:sym typeface="Montserrat"/>
              </a:rPr>
              <a:t> di sisi lain mengikuti pola </a:t>
            </a:r>
            <a:r>
              <a:rPr i="1" lang="en" sz="1000">
                <a:latin typeface="Montserrat"/>
                <a:ea typeface="Montserrat"/>
                <a:cs typeface="Montserrat"/>
                <a:sym typeface="Montserrat"/>
              </a:rPr>
              <a:t>client-server</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Di mana client (komponen Android UI atau Services lain) mempertahankan sebuah rintisan (atau binder) yang dapat digunakan untuk memanggil method langsung pada </a:t>
            </a:r>
            <a:r>
              <a:rPr i="1" lang="en" sz="1000">
                <a:latin typeface="Montserrat"/>
                <a:ea typeface="Montserrat"/>
                <a:cs typeface="Montserrat"/>
                <a:sym typeface="Montserrat"/>
              </a:rPr>
              <a:t>Services</a:t>
            </a:r>
            <a:r>
              <a:rPr lang="en" sz="1000">
                <a:latin typeface="Montserrat"/>
                <a:ea typeface="Montserrat"/>
                <a:cs typeface="Montserrat"/>
                <a:sym typeface="Montserrat"/>
              </a:rPr>
              <a:t> (dalam hal ini server).</a:t>
            </a:r>
            <a:endParaRPr sz="1000">
              <a:latin typeface="Montserrat"/>
              <a:ea typeface="Montserrat"/>
              <a:cs typeface="Montserrat"/>
              <a:sym typeface="Montserrat"/>
            </a:endParaRPr>
          </a:p>
        </p:txBody>
      </p:sp>
      <p:sp>
        <p:nvSpPr>
          <p:cNvPr id="701" name="Google Shape;701;p8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02" name="Google Shape;702;p84"/>
          <p:cNvPicPr preferRelativeResize="0"/>
          <p:nvPr/>
        </p:nvPicPr>
        <p:blipFill rotWithShape="1">
          <a:blip r:embed="rId4">
            <a:alphaModFix/>
          </a:blip>
          <a:srcRect b="0" l="0" r="0" t="16638"/>
          <a:stretch/>
        </p:blipFill>
        <p:spPr>
          <a:xfrm>
            <a:off x="4962150" y="1271150"/>
            <a:ext cx="3061601" cy="3272950"/>
          </a:xfrm>
          <a:prstGeom prst="rect">
            <a:avLst/>
          </a:prstGeom>
          <a:noFill/>
          <a:ln>
            <a:noFill/>
          </a:ln>
        </p:spPr>
      </p:pic>
      <p:sp>
        <p:nvSpPr>
          <p:cNvPr id="703" name="Google Shape;703;p84"/>
          <p:cNvSpPr txBox="1"/>
          <p:nvPr/>
        </p:nvSpPr>
        <p:spPr>
          <a:xfrm>
            <a:off x="4178800" y="1468100"/>
            <a:ext cx="19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761A79"/>
                </a:solidFill>
                <a:latin typeface="Montserrat ExtraBold"/>
                <a:ea typeface="Montserrat ExtraBold"/>
                <a:cs typeface="Montserrat ExtraBold"/>
                <a:sym typeface="Montserrat ExtraBold"/>
              </a:rPr>
              <a:t>Started Services</a:t>
            </a:r>
            <a:endParaRPr>
              <a:solidFill>
                <a:srgbClr val="761A79"/>
              </a:solidFill>
              <a:latin typeface="Montserrat ExtraBold"/>
              <a:ea typeface="Montserrat ExtraBold"/>
              <a:cs typeface="Montserrat ExtraBold"/>
              <a:sym typeface="Montserrat ExtraBold"/>
            </a:endParaRPr>
          </a:p>
        </p:txBody>
      </p:sp>
      <p:sp>
        <p:nvSpPr>
          <p:cNvPr id="704" name="Google Shape;704;p84"/>
          <p:cNvSpPr txBox="1"/>
          <p:nvPr/>
        </p:nvSpPr>
        <p:spPr>
          <a:xfrm>
            <a:off x="7349625" y="1490850"/>
            <a:ext cx="19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761A79"/>
                </a:solidFill>
                <a:latin typeface="Montserrat ExtraBold"/>
                <a:ea typeface="Montserrat ExtraBold"/>
                <a:cs typeface="Montserrat ExtraBold"/>
                <a:sym typeface="Montserrat ExtraBold"/>
              </a:rPr>
              <a:t>Bound</a:t>
            </a:r>
            <a:r>
              <a:rPr lang="en">
                <a:solidFill>
                  <a:srgbClr val="761A79"/>
                </a:solidFill>
                <a:latin typeface="Montserrat ExtraBold"/>
                <a:ea typeface="Montserrat ExtraBold"/>
                <a:cs typeface="Montserrat ExtraBold"/>
                <a:sym typeface="Montserrat ExtraBold"/>
              </a:rPr>
              <a:t> Services</a:t>
            </a:r>
            <a:endParaRPr>
              <a:solidFill>
                <a:srgbClr val="761A79"/>
              </a:solidFill>
              <a:latin typeface="Montserrat ExtraBold"/>
              <a:ea typeface="Montserrat ExtraBold"/>
              <a:cs typeface="Montserrat ExtraBold"/>
              <a:sym typeface="Montserrat ExtraBold"/>
            </a:endParaRPr>
          </a:p>
        </p:txBody>
      </p:sp>
      <p:pic>
        <p:nvPicPr>
          <p:cNvPr id="705" name="Google Shape;705;p84"/>
          <p:cNvPicPr preferRelativeResize="0"/>
          <p:nvPr/>
        </p:nvPicPr>
        <p:blipFill>
          <a:blip r:embed="rId5">
            <a:alphaModFix/>
          </a:blip>
          <a:stretch>
            <a:fillRect/>
          </a:stretch>
        </p:blipFill>
        <p:spPr>
          <a:xfrm>
            <a:off x="7972550" y="1891047"/>
            <a:ext cx="563400" cy="867704"/>
          </a:xfrm>
          <a:prstGeom prst="rect">
            <a:avLst/>
          </a:prstGeom>
          <a:noFill/>
          <a:ln>
            <a:noFill/>
          </a:ln>
        </p:spPr>
      </p:pic>
      <p:sp>
        <p:nvSpPr>
          <p:cNvPr id="706" name="Google Shape;706;p84"/>
          <p:cNvSpPr txBox="1"/>
          <p:nvPr/>
        </p:nvSpPr>
        <p:spPr>
          <a:xfrm>
            <a:off x="7607400" y="2714500"/>
            <a:ext cx="14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9900"/>
                </a:solidFill>
                <a:latin typeface="Montserrat ExtraBold"/>
                <a:ea typeface="Montserrat ExtraBold"/>
                <a:cs typeface="Montserrat ExtraBold"/>
                <a:sym typeface="Montserrat ExtraBold"/>
              </a:rPr>
              <a:t>client-server</a:t>
            </a:r>
            <a:endParaRPr>
              <a:solidFill>
                <a:srgbClr val="FF9900"/>
              </a:solidFill>
              <a:latin typeface="Montserrat ExtraBold"/>
              <a:ea typeface="Montserrat ExtraBold"/>
              <a:cs typeface="Montserrat ExtraBold"/>
              <a:sym typeface="Montserrat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 name="Shape 266"/>
        <p:cNvGrpSpPr/>
        <p:nvPr/>
      </p:nvGrpSpPr>
      <p:grpSpPr>
        <a:xfrm>
          <a:off x="0" y="0"/>
          <a:ext cx="0" cy="0"/>
          <a:chOff x="0" y="0"/>
          <a:chExt cx="0" cy="0"/>
        </a:xfrm>
      </p:grpSpPr>
      <p:sp>
        <p:nvSpPr>
          <p:cNvPr id="267" name="Google Shape;267;p58"/>
          <p:cNvSpPr txBox="1"/>
          <p:nvPr/>
        </p:nvSpPr>
        <p:spPr>
          <a:xfrm>
            <a:off x="487625" y="914425"/>
            <a:ext cx="4149600" cy="388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sz="1600">
                <a:solidFill>
                  <a:srgbClr val="761A79"/>
                </a:solidFill>
                <a:latin typeface="Montserrat"/>
                <a:ea typeface="Montserrat"/>
                <a:cs typeface="Montserrat"/>
                <a:sym typeface="Montserrat"/>
              </a:rPr>
              <a:t>Haaii Binarian 👋</a:t>
            </a:r>
            <a:endParaRPr b="1" sz="12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sz="1000">
                <a:solidFill>
                  <a:schemeClr val="dk1"/>
                </a:solidFill>
                <a:latin typeface="Montserrat"/>
                <a:ea typeface="Montserrat"/>
                <a:cs typeface="Montserrat"/>
                <a:sym typeface="Montserrat"/>
              </a:rPr>
              <a:t>Masuk</a:t>
            </a:r>
            <a:r>
              <a:rPr b="1" lang="en" sz="1000">
                <a:solidFill>
                  <a:schemeClr val="dk1"/>
                </a:solidFill>
                <a:latin typeface="Montserrat"/>
                <a:ea typeface="Montserrat"/>
                <a:cs typeface="Montserrat"/>
                <a:sym typeface="Montserrat"/>
              </a:rPr>
              <a:t> di Chapter 6 niih~</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Kita masih lanjut bahas Background Process looh!</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Kalau kemarin kita deep dive tentang Thread, sekarang kita akan bahas tentang </a:t>
            </a:r>
            <a:r>
              <a:rPr b="1" lang="en" sz="1000">
                <a:solidFill>
                  <a:schemeClr val="dk1"/>
                </a:solidFill>
                <a:latin typeface="Montserrat"/>
                <a:ea typeface="Montserrat"/>
                <a:cs typeface="Montserrat"/>
                <a:sym typeface="Montserrat"/>
              </a:rPr>
              <a:t>Services </a:t>
            </a:r>
            <a:r>
              <a:rPr lang="en" sz="1000">
                <a:solidFill>
                  <a:schemeClr val="dk1"/>
                </a:solidFill>
                <a:latin typeface="Montserrat"/>
                <a:ea typeface="Montserrat"/>
                <a:cs typeface="Montserrat"/>
                <a:sym typeface="Montserrat"/>
              </a:rPr>
              <a:t>dan </a:t>
            </a:r>
            <a:r>
              <a:rPr b="1" lang="en" sz="1000">
                <a:solidFill>
                  <a:schemeClr val="dk1"/>
                </a:solidFill>
                <a:latin typeface="Montserrat"/>
                <a:ea typeface="Montserrat"/>
                <a:cs typeface="Montserrat"/>
                <a:sym typeface="Montserrat"/>
              </a:rPr>
              <a:t>Receiver.</a:t>
            </a:r>
            <a:endParaRPr b="1"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Apa tuh bedanya? Terus fungsinya di Background Process Android kayak gimana? </a:t>
            </a:r>
            <a:r>
              <a:rPr lang="en" sz="1000">
                <a:solidFill>
                  <a:schemeClr val="dk1"/>
                </a:solidFill>
                <a:latin typeface="Montserrat"/>
                <a:ea typeface="Montserrat"/>
                <a:cs typeface="Montserrat"/>
                <a:sym typeface="Montserrat"/>
              </a:rPr>
              <a:t>Yuk kita lanjut! </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pic>
        <p:nvPicPr>
          <p:cNvPr id="268" name="Google Shape;268;p58"/>
          <p:cNvPicPr preferRelativeResize="0"/>
          <p:nvPr/>
        </p:nvPicPr>
        <p:blipFill rotWithShape="1">
          <a:blip r:embed="rId3">
            <a:alphaModFix/>
          </a:blip>
          <a:srcRect b="0" l="0" r="0" t="0"/>
          <a:stretch/>
        </p:blipFill>
        <p:spPr>
          <a:xfrm>
            <a:off x="8074650" y="4573075"/>
            <a:ext cx="718350" cy="366500"/>
          </a:xfrm>
          <a:prstGeom prst="rect">
            <a:avLst/>
          </a:prstGeom>
          <a:noFill/>
          <a:ln>
            <a:noFill/>
          </a:ln>
        </p:spPr>
      </p:pic>
      <p:sp>
        <p:nvSpPr>
          <p:cNvPr id="269" name="Google Shape;269;p58"/>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0" name="Google Shape;270;p5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271" name="Google Shape;271;p5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2" name="Google Shape;272;p5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3" name="Google Shape;273;p5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274" name="Google Shape;274;p58"/>
          <p:cNvPicPr preferRelativeResize="0"/>
          <p:nvPr/>
        </p:nvPicPr>
        <p:blipFill rotWithShape="1">
          <a:blip r:embed="rId4">
            <a:alphaModFix/>
          </a:blip>
          <a:srcRect b="0" l="0" r="0" t="0"/>
          <a:stretch/>
        </p:blipFill>
        <p:spPr>
          <a:xfrm>
            <a:off x="8616612" y="183549"/>
            <a:ext cx="302675" cy="368650"/>
          </a:xfrm>
          <a:prstGeom prst="rect">
            <a:avLst/>
          </a:prstGeom>
          <a:noFill/>
          <a:ln>
            <a:noFill/>
          </a:ln>
        </p:spPr>
      </p:pic>
      <p:sp>
        <p:nvSpPr>
          <p:cNvPr id="275" name="Google Shape;275;p5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6" name="Google Shape;276;p5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7" name="Google Shape;277;p5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8" name="Google Shape;278;p5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79" name="Google Shape;279;p5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280" name="Google Shape;280;p58"/>
          <p:cNvPicPr preferRelativeResize="0"/>
          <p:nvPr/>
        </p:nvPicPr>
        <p:blipFill rotWithShape="1">
          <a:blip r:embed="rId5">
            <a:alphaModFix/>
          </a:blip>
          <a:srcRect b="0" l="0" r="0" t="0"/>
          <a:stretch/>
        </p:blipFill>
        <p:spPr>
          <a:xfrm>
            <a:off x="8535950" y="105991"/>
            <a:ext cx="463928" cy="463928"/>
          </a:xfrm>
          <a:prstGeom prst="rect">
            <a:avLst/>
          </a:prstGeom>
          <a:noFill/>
          <a:ln>
            <a:noFill/>
          </a:ln>
        </p:spPr>
      </p:pic>
      <p:sp>
        <p:nvSpPr>
          <p:cNvPr id="281" name="Google Shape;281;p5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82" name="Google Shape;282;p5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200">
                <a:solidFill>
                  <a:schemeClr val="lt1"/>
                </a:solidFill>
                <a:latin typeface="Montserrat"/>
                <a:ea typeface="Montserrat"/>
                <a:cs typeface="Montserrat"/>
                <a:sym typeface="Montserrat"/>
              </a:rPr>
              <a:t>Introduction</a:t>
            </a:r>
            <a:endParaRPr b="1" sz="1200">
              <a:solidFill>
                <a:srgbClr val="FFFFFF"/>
              </a:solidFill>
              <a:latin typeface="Montserrat"/>
              <a:ea typeface="Montserrat"/>
              <a:cs typeface="Montserrat"/>
              <a:sym typeface="Montserrat"/>
            </a:endParaRPr>
          </a:p>
        </p:txBody>
      </p:sp>
      <p:pic>
        <p:nvPicPr>
          <p:cNvPr id="283" name="Google Shape;283;p58"/>
          <p:cNvPicPr preferRelativeResize="0"/>
          <p:nvPr/>
        </p:nvPicPr>
        <p:blipFill rotWithShape="1">
          <a:blip r:embed="rId6">
            <a:alphaModFix/>
          </a:blip>
          <a:srcRect b="0" l="0" r="0" t="0"/>
          <a:stretch/>
        </p:blipFill>
        <p:spPr>
          <a:xfrm>
            <a:off x="5215996" y="914400"/>
            <a:ext cx="3033880" cy="38862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10" name="Shape 710"/>
        <p:cNvGrpSpPr/>
        <p:nvPr/>
      </p:nvGrpSpPr>
      <p:grpSpPr>
        <a:xfrm>
          <a:off x="0" y="0"/>
          <a:ext cx="0" cy="0"/>
          <a:chOff x="0" y="0"/>
          <a:chExt cx="0" cy="0"/>
        </a:xfrm>
      </p:grpSpPr>
      <p:sp>
        <p:nvSpPr>
          <p:cNvPr id="711" name="Google Shape;711;p8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2" name="Google Shape;712;p8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3" name="Google Shape;713;p8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4" name="Google Shape;714;p8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5" name="Google Shape;715;p8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716" name="Google Shape;716;p8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17" name="Google Shape;717;p8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18" name="Google Shape;718;p8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19" name="Google Shape;719;p8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20" name="Google Shape;720;p85"/>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Ciri Khas Intent Services apa nih?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Berikut adalah ciri-ciri dari Intent Services:</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Digunakan untuk menjalankan proses asinkron (background task)</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Cara yang tepat untuk menjalankan long-running background operation tanpa mempengaruhi responsifitas User Interface (UI), dan tidak terpengaruh UI lifecyle event.</a:t>
            </a:r>
            <a:endParaRPr sz="1000">
              <a:latin typeface="Montserrat"/>
              <a:ea typeface="Montserrat"/>
              <a:cs typeface="Montserrat"/>
              <a:sym typeface="Montserrat"/>
            </a:endParaRPr>
          </a:p>
        </p:txBody>
      </p:sp>
      <p:pic>
        <p:nvPicPr>
          <p:cNvPr id="721" name="Google Shape;721;p85"/>
          <p:cNvPicPr preferRelativeResize="0"/>
          <p:nvPr/>
        </p:nvPicPr>
        <p:blipFill>
          <a:blip r:embed="rId4">
            <a:alphaModFix/>
          </a:blip>
          <a:stretch>
            <a:fillRect/>
          </a:stretch>
        </p:blipFill>
        <p:spPr>
          <a:xfrm>
            <a:off x="4788425" y="1405561"/>
            <a:ext cx="3825224" cy="31621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25" name="Shape 725"/>
        <p:cNvGrpSpPr/>
        <p:nvPr/>
      </p:nvGrpSpPr>
      <p:grpSpPr>
        <a:xfrm>
          <a:off x="0" y="0"/>
          <a:ext cx="0" cy="0"/>
          <a:chOff x="0" y="0"/>
          <a:chExt cx="0" cy="0"/>
        </a:xfrm>
      </p:grpSpPr>
      <p:sp>
        <p:nvSpPr>
          <p:cNvPr id="726" name="Google Shape;726;p8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7" name="Google Shape;727;p8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8" name="Google Shape;728;p8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9" name="Google Shape;729;p8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0" name="Google Shape;730;p8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731" name="Google Shape;731;p8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32" name="Google Shape;732;p8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33" name="Google Shape;733;p8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34" name="Google Shape;734;p8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35" name="Google Shape;735;p86"/>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Berjalan secara terpisah dari Main Thread aplikasi. </a:t>
            </a:r>
            <a:br>
              <a:rPr lang="en" sz="1000">
                <a:latin typeface="Montserrat"/>
                <a:ea typeface="Montserrat"/>
                <a:cs typeface="Montserrat"/>
                <a:sym typeface="Montserrat"/>
              </a:rPr>
            </a:br>
            <a:r>
              <a:rPr lang="en" sz="1000">
                <a:latin typeface="Montserrat"/>
                <a:ea typeface="Montserrat"/>
                <a:cs typeface="Montserrat"/>
                <a:sym typeface="Montserrat"/>
              </a:rPr>
              <a:t>Jadi, IntentService berjalan di spawned worker thread yang ditelurkan oleh MainThread app.</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Request akan di-antrikan dan diproses satu per satu.</a:t>
            </a:r>
            <a:endParaRPr sz="1000">
              <a:latin typeface="Montserrat"/>
              <a:ea typeface="Montserrat"/>
              <a:cs typeface="Montserrat"/>
              <a:sym typeface="Montserrat"/>
            </a:endParaRPr>
          </a:p>
        </p:txBody>
      </p:sp>
      <p:grpSp>
        <p:nvGrpSpPr>
          <p:cNvPr id="736" name="Google Shape;736;p86"/>
          <p:cNvGrpSpPr/>
          <p:nvPr/>
        </p:nvGrpSpPr>
        <p:grpSpPr>
          <a:xfrm>
            <a:off x="4788425" y="986284"/>
            <a:ext cx="3603401" cy="3764441"/>
            <a:chOff x="4788425" y="986284"/>
            <a:chExt cx="3603401" cy="3764441"/>
          </a:xfrm>
        </p:grpSpPr>
        <p:pic>
          <p:nvPicPr>
            <p:cNvPr id="737" name="Google Shape;737;p86"/>
            <p:cNvPicPr preferRelativeResize="0"/>
            <p:nvPr/>
          </p:nvPicPr>
          <p:blipFill>
            <a:blip r:embed="rId4">
              <a:alphaModFix/>
            </a:blip>
            <a:stretch>
              <a:fillRect/>
            </a:stretch>
          </p:blipFill>
          <p:spPr>
            <a:xfrm>
              <a:off x="4788425" y="986284"/>
              <a:ext cx="3603401" cy="3764441"/>
            </a:xfrm>
            <a:prstGeom prst="rect">
              <a:avLst/>
            </a:prstGeom>
            <a:noFill/>
            <a:ln>
              <a:noFill/>
            </a:ln>
          </p:spPr>
        </p:pic>
        <p:sp>
          <p:nvSpPr>
            <p:cNvPr id="738" name="Google Shape;738;p86"/>
            <p:cNvSpPr txBox="1"/>
            <p:nvPr/>
          </p:nvSpPr>
          <p:spPr>
            <a:xfrm>
              <a:off x="6506200" y="1513600"/>
              <a:ext cx="181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761A79"/>
                  </a:solidFill>
                  <a:latin typeface="Montserrat ExtraBold"/>
                  <a:ea typeface="Montserrat ExtraBold"/>
                  <a:cs typeface="Montserrat ExtraBold"/>
                  <a:sym typeface="Montserrat ExtraBold"/>
                </a:rPr>
                <a:t>Started Services</a:t>
              </a:r>
              <a:endParaRPr/>
            </a:p>
          </p:txBody>
        </p:sp>
        <p:pic>
          <p:nvPicPr>
            <p:cNvPr id="739" name="Google Shape;739;p86"/>
            <p:cNvPicPr preferRelativeResize="0"/>
            <p:nvPr/>
          </p:nvPicPr>
          <p:blipFill>
            <a:blip r:embed="rId5">
              <a:alphaModFix/>
            </a:blip>
            <a:stretch>
              <a:fillRect/>
            </a:stretch>
          </p:blipFill>
          <p:spPr>
            <a:xfrm>
              <a:off x="7246900" y="1891050"/>
              <a:ext cx="335400" cy="516537"/>
            </a:xfrm>
            <a:prstGeom prst="rect">
              <a:avLst/>
            </a:prstGeom>
            <a:noFill/>
            <a:ln>
              <a:noFill/>
            </a:ln>
          </p:spPr>
        </p:pic>
        <p:sp>
          <p:nvSpPr>
            <p:cNvPr id="740" name="Google Shape;740;p86"/>
            <p:cNvSpPr txBox="1"/>
            <p:nvPr/>
          </p:nvSpPr>
          <p:spPr>
            <a:xfrm>
              <a:off x="6506200" y="2331400"/>
              <a:ext cx="1816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761A79"/>
                  </a:solidFill>
                  <a:latin typeface="Montserrat ExtraBold"/>
                  <a:ea typeface="Montserrat ExtraBold"/>
                  <a:cs typeface="Montserrat ExtraBold"/>
                  <a:sym typeface="Montserrat ExtraBold"/>
                </a:rPr>
                <a:t>Spawned worker</a:t>
              </a:r>
              <a:endParaRPr>
                <a:solidFill>
                  <a:srgbClr val="761A79"/>
                </a:solidFill>
                <a:latin typeface="Montserrat ExtraBold"/>
                <a:ea typeface="Montserrat ExtraBold"/>
                <a:cs typeface="Montserrat ExtraBold"/>
                <a:sym typeface="Montserrat ExtraBold"/>
              </a:endParaRPr>
            </a:p>
            <a:p>
              <a:pPr indent="0" lvl="0" marL="0" rtl="0" algn="ctr">
                <a:spcBef>
                  <a:spcPts val="0"/>
                </a:spcBef>
                <a:spcAft>
                  <a:spcPts val="0"/>
                </a:spcAft>
                <a:buNone/>
              </a:pPr>
              <a:r>
                <a:rPr lang="en">
                  <a:solidFill>
                    <a:srgbClr val="761A79"/>
                  </a:solidFill>
                  <a:latin typeface="Montserrat ExtraBold"/>
                  <a:ea typeface="Montserrat ExtraBold"/>
                  <a:cs typeface="Montserrat ExtraBold"/>
                  <a:sym typeface="Montserrat ExtraBold"/>
                </a:rPr>
                <a:t>thread</a:t>
              </a:r>
              <a:endParaRPr>
                <a:solidFill>
                  <a:srgbClr val="761A79"/>
                </a:solidFill>
                <a:latin typeface="Montserrat ExtraBold"/>
                <a:ea typeface="Montserrat ExtraBold"/>
                <a:cs typeface="Montserrat ExtraBold"/>
                <a:sym typeface="Montserrat ExtraBold"/>
              </a:endParaRPr>
            </a:p>
          </p:txBody>
        </p:sp>
        <p:pic>
          <p:nvPicPr>
            <p:cNvPr id="741" name="Google Shape;741;p86"/>
            <p:cNvPicPr preferRelativeResize="0"/>
            <p:nvPr/>
          </p:nvPicPr>
          <p:blipFill>
            <a:blip r:embed="rId5">
              <a:alphaModFix/>
            </a:blip>
            <a:stretch>
              <a:fillRect/>
            </a:stretch>
          </p:blipFill>
          <p:spPr>
            <a:xfrm>
              <a:off x="7627900" y="1891050"/>
              <a:ext cx="335400" cy="516537"/>
            </a:xfrm>
            <a:prstGeom prst="rect">
              <a:avLst/>
            </a:prstGeom>
            <a:noFill/>
            <a:ln>
              <a:noFill/>
            </a:ln>
          </p:spPr>
        </p:pic>
        <p:pic>
          <p:nvPicPr>
            <p:cNvPr id="742" name="Google Shape;742;p86"/>
            <p:cNvPicPr preferRelativeResize="0"/>
            <p:nvPr/>
          </p:nvPicPr>
          <p:blipFill>
            <a:blip r:embed="rId5">
              <a:alphaModFix/>
            </a:blip>
            <a:stretch>
              <a:fillRect/>
            </a:stretch>
          </p:blipFill>
          <p:spPr>
            <a:xfrm>
              <a:off x="6865900" y="1891050"/>
              <a:ext cx="335400" cy="516537"/>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6" name="Shape 746"/>
        <p:cNvGrpSpPr/>
        <p:nvPr/>
      </p:nvGrpSpPr>
      <p:grpSpPr>
        <a:xfrm>
          <a:off x="0" y="0"/>
          <a:ext cx="0" cy="0"/>
          <a:chOff x="0" y="0"/>
          <a:chExt cx="0" cy="0"/>
        </a:xfrm>
      </p:grpSpPr>
      <p:sp>
        <p:nvSpPr>
          <p:cNvPr id="747" name="Google Shape;747;p8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8" name="Google Shape;748;p8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9" name="Google Shape;749;p8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0" name="Google Shape;750;p8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1" name="Google Shape;751;p8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sz="1100">
              <a:solidFill>
                <a:schemeClr val="lt1"/>
              </a:solidFill>
              <a:latin typeface="Montserrat"/>
              <a:ea typeface="Montserrat"/>
              <a:cs typeface="Montserrat"/>
              <a:sym typeface="Montserrat"/>
            </a:endParaRPr>
          </a:p>
        </p:txBody>
      </p:sp>
      <p:sp>
        <p:nvSpPr>
          <p:cNvPr id="752" name="Google Shape;752;p8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53" name="Google Shape;753;p8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54" name="Google Shape;754;p8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55" name="Google Shape;755;p8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56" name="Google Shape;756;p8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rgbClr val="743673"/>
                </a:solidFill>
                <a:latin typeface="Montserrat"/>
                <a:ea typeface="Montserrat"/>
                <a:cs typeface="Montserrat"/>
                <a:sym typeface="Montserrat"/>
              </a:rPr>
              <a:t>Kapan kita menggunakan</a:t>
            </a:r>
            <a:r>
              <a:rPr b="1" lang="en" sz="1600">
                <a:solidFill>
                  <a:srgbClr val="743673"/>
                </a:solidFill>
                <a:latin typeface="Montserrat"/>
                <a:ea typeface="Montserrat"/>
                <a:cs typeface="Montserrat"/>
                <a:sym typeface="Montserrat"/>
              </a:rPr>
              <a:t> Intent Services?</a:t>
            </a:r>
            <a:endParaRPr b="1" sz="1600">
              <a:solidFill>
                <a:srgbClr val="743673"/>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Setelah memahami karakter unik Intent Service sekarang kita cari tahu, penggunaan Intent service pada beberapa situasi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1000"/>
              </a:spcAft>
              <a:buSzPts val="1000"/>
              <a:buFont typeface="Montserrat"/>
              <a:buChar char="●"/>
            </a:pPr>
            <a:r>
              <a:rPr lang="en" sz="1000">
                <a:latin typeface="Montserrat"/>
                <a:ea typeface="Montserrat"/>
                <a:cs typeface="Montserrat"/>
                <a:sym typeface="Montserrat"/>
              </a:rPr>
              <a:t>Service biasanya digunakan untuk menjalankan task tanpa UI, yang tidak terlalu lama. Jika task kemungkinan berjalan lama, kita perlu membuat thread di dalam service tersebut.</a:t>
            </a:r>
            <a:endParaRPr sz="1000">
              <a:latin typeface="Courier New"/>
              <a:ea typeface="Courier New"/>
              <a:cs typeface="Courier New"/>
              <a:sym typeface="Courier New"/>
            </a:endParaRPr>
          </a:p>
        </p:txBody>
      </p:sp>
      <p:pic>
        <p:nvPicPr>
          <p:cNvPr id="757" name="Google Shape;757;p87"/>
          <p:cNvPicPr preferRelativeResize="0"/>
          <p:nvPr/>
        </p:nvPicPr>
        <p:blipFill>
          <a:blip r:embed="rId4">
            <a:alphaModFix/>
          </a:blip>
          <a:stretch>
            <a:fillRect/>
          </a:stretch>
        </p:blipFill>
        <p:spPr>
          <a:xfrm>
            <a:off x="4788425" y="1530648"/>
            <a:ext cx="3825224" cy="28857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1" name="Shape 761"/>
        <p:cNvGrpSpPr/>
        <p:nvPr/>
      </p:nvGrpSpPr>
      <p:grpSpPr>
        <a:xfrm>
          <a:off x="0" y="0"/>
          <a:ext cx="0" cy="0"/>
          <a:chOff x="0" y="0"/>
          <a:chExt cx="0" cy="0"/>
        </a:xfrm>
      </p:grpSpPr>
      <p:sp>
        <p:nvSpPr>
          <p:cNvPr id="762" name="Google Shape;762;p8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3" name="Google Shape;763;p8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4" name="Google Shape;764;p8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5" name="Google Shape;765;p8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6" name="Google Shape;766;p8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sz="1100">
              <a:solidFill>
                <a:schemeClr val="lt1"/>
              </a:solidFill>
              <a:latin typeface="Montserrat"/>
              <a:ea typeface="Montserrat"/>
              <a:cs typeface="Montserrat"/>
              <a:sym typeface="Montserrat"/>
            </a:endParaRPr>
          </a:p>
        </p:txBody>
      </p:sp>
      <p:sp>
        <p:nvSpPr>
          <p:cNvPr id="767" name="Google Shape;767;p8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68" name="Google Shape;768;p8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69" name="Google Shape;769;p8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70" name="Google Shape;770;p8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1" name="Google Shape;771;p88"/>
          <p:cNvSpPr txBox="1"/>
          <p:nvPr/>
        </p:nvSpPr>
        <p:spPr>
          <a:xfrm>
            <a:off x="484625" y="914400"/>
            <a:ext cx="8129100" cy="884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Raleway"/>
              <a:buChar char="●"/>
            </a:pPr>
            <a:r>
              <a:rPr lang="en" sz="1000">
                <a:latin typeface="Montserrat"/>
                <a:ea typeface="Montserrat"/>
                <a:cs typeface="Montserrat"/>
                <a:sym typeface="Montserrat"/>
              </a:rPr>
              <a:t>IntentService bisa digunakan untuk task yang lama dengan tanpa komunikasi dengan </a:t>
            </a:r>
            <a:r>
              <a:rPr b="1" lang="en" sz="1000">
                <a:latin typeface="Montserrat"/>
                <a:ea typeface="Montserrat"/>
                <a:cs typeface="Montserrat"/>
                <a:sym typeface="Montserrat"/>
              </a:rPr>
              <a:t>Main Thread</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457200" rtl="0" algn="just">
              <a:lnSpc>
                <a:spcPct val="115000"/>
              </a:lnSpc>
              <a:spcBef>
                <a:spcPts val="1000"/>
              </a:spcBef>
              <a:spcAft>
                <a:spcPts val="1000"/>
              </a:spcAft>
              <a:buNone/>
            </a:pPr>
            <a:r>
              <a:rPr lang="en" sz="1000">
                <a:latin typeface="Montserrat"/>
                <a:ea typeface="Montserrat"/>
                <a:cs typeface="Montserrat"/>
                <a:sym typeface="Montserrat"/>
              </a:rPr>
              <a:t>Jika perlu komunikasi dengan Main Thread/UI, bisa melakukan broadcast intent dengan </a:t>
            </a:r>
            <a:r>
              <a:rPr lang="en" sz="1000">
                <a:latin typeface="Courier New"/>
                <a:ea typeface="Courier New"/>
                <a:cs typeface="Courier New"/>
                <a:sym typeface="Courier New"/>
              </a:rPr>
              <a:t>LocalBroadcastManager</a:t>
            </a:r>
            <a:r>
              <a:rPr lang="en" sz="1000">
                <a:latin typeface="Montserrat"/>
                <a:ea typeface="Montserrat"/>
                <a:cs typeface="Montserrat"/>
                <a:sym typeface="Montserrat"/>
              </a:rPr>
              <a:t> dan </a:t>
            </a:r>
            <a:r>
              <a:rPr lang="en" sz="1000">
                <a:latin typeface="Courier New"/>
                <a:ea typeface="Courier New"/>
                <a:cs typeface="Courier New"/>
                <a:sym typeface="Courier New"/>
              </a:rPr>
              <a:t>BroadcastReceiver.</a:t>
            </a:r>
            <a:endParaRPr sz="1000">
              <a:latin typeface="Courier New"/>
              <a:ea typeface="Courier New"/>
              <a:cs typeface="Courier New"/>
              <a:sym typeface="Courier New"/>
            </a:endParaRPr>
          </a:p>
        </p:txBody>
      </p:sp>
      <p:pic>
        <p:nvPicPr>
          <p:cNvPr id="772" name="Google Shape;772;p88"/>
          <p:cNvPicPr preferRelativeResize="0"/>
          <p:nvPr/>
        </p:nvPicPr>
        <p:blipFill rotWithShape="1">
          <a:blip r:embed="rId4">
            <a:alphaModFix/>
          </a:blip>
          <a:srcRect b="0" l="29893" r="0" t="0"/>
          <a:stretch/>
        </p:blipFill>
        <p:spPr>
          <a:xfrm>
            <a:off x="3637200" y="2178275"/>
            <a:ext cx="3528648" cy="2622326"/>
          </a:xfrm>
          <a:prstGeom prst="rect">
            <a:avLst/>
          </a:prstGeom>
          <a:noFill/>
          <a:ln>
            <a:noFill/>
          </a:ln>
        </p:spPr>
      </p:pic>
      <p:sp>
        <p:nvSpPr>
          <p:cNvPr id="773" name="Google Shape;773;p88"/>
          <p:cNvSpPr/>
          <p:nvPr/>
        </p:nvSpPr>
        <p:spPr>
          <a:xfrm>
            <a:off x="1870375" y="3299850"/>
            <a:ext cx="1766700" cy="614700"/>
          </a:xfrm>
          <a:prstGeom prst="roundRect">
            <a:avLst>
              <a:gd fmla="val 16667" name="adj"/>
            </a:avLst>
          </a:prstGeom>
          <a:solidFill>
            <a:srgbClr val="652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8"/>
          <p:cNvSpPr/>
          <p:nvPr/>
        </p:nvSpPr>
        <p:spPr>
          <a:xfrm>
            <a:off x="1870375" y="3376050"/>
            <a:ext cx="1766700" cy="614700"/>
          </a:xfrm>
          <a:prstGeom prst="roundRect">
            <a:avLst>
              <a:gd fmla="val 16667" name="adj"/>
            </a:avLst>
          </a:prstGeom>
          <a:solidFill>
            <a:srgbClr val="9B6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8"/>
          <p:cNvSpPr txBox="1"/>
          <p:nvPr/>
        </p:nvSpPr>
        <p:spPr>
          <a:xfrm>
            <a:off x="1943100" y="3467850"/>
            <a:ext cx="242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D966"/>
                </a:solidFill>
                <a:latin typeface="Montserrat"/>
                <a:ea typeface="Montserrat"/>
                <a:cs typeface="Montserrat"/>
                <a:sym typeface="Montserrat"/>
              </a:rPr>
              <a:t>Intent Service</a:t>
            </a:r>
            <a:endParaRPr b="1" sz="1600">
              <a:solidFill>
                <a:srgbClr val="FFD966"/>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9" name="Shape 779"/>
        <p:cNvGrpSpPr/>
        <p:nvPr/>
      </p:nvGrpSpPr>
      <p:grpSpPr>
        <a:xfrm>
          <a:off x="0" y="0"/>
          <a:ext cx="0" cy="0"/>
          <a:chOff x="0" y="0"/>
          <a:chExt cx="0" cy="0"/>
        </a:xfrm>
      </p:grpSpPr>
      <p:sp>
        <p:nvSpPr>
          <p:cNvPr id="780" name="Google Shape;780;p8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1" name="Google Shape;781;p8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2" name="Google Shape;782;p8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3" name="Google Shape;783;p8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4" name="Google Shape;784;p8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sz="1100">
              <a:solidFill>
                <a:schemeClr val="lt1"/>
              </a:solidFill>
              <a:latin typeface="Montserrat"/>
              <a:ea typeface="Montserrat"/>
              <a:cs typeface="Montserrat"/>
              <a:sym typeface="Montserrat"/>
            </a:endParaRPr>
          </a:p>
        </p:txBody>
      </p:sp>
      <p:sp>
        <p:nvSpPr>
          <p:cNvPr id="785" name="Google Shape;785;p8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6" name="Google Shape;786;p8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87" name="Google Shape;787;p8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88" name="Google Shape;788;p8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9" name="Google Shape;789;p89"/>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sz="1000">
              <a:latin typeface="Montserrat"/>
              <a:ea typeface="Montserrat"/>
              <a:cs typeface="Montserrat"/>
              <a:sym typeface="Montserrat"/>
            </a:endParaRPr>
          </a:p>
          <a:p>
            <a:pPr indent="-292100" lvl="0" marL="457200" rtl="0" algn="just">
              <a:lnSpc>
                <a:spcPct val="115000"/>
              </a:lnSpc>
              <a:spcBef>
                <a:spcPts val="0"/>
              </a:spcBef>
              <a:spcAft>
                <a:spcPts val="0"/>
              </a:spcAft>
              <a:buSzPts val="1000"/>
              <a:buFont typeface="Montserrat"/>
              <a:buChar char="●"/>
            </a:pPr>
            <a:r>
              <a:rPr lang="en" sz="1000">
                <a:latin typeface="Montserrat"/>
                <a:ea typeface="Montserrat"/>
                <a:cs typeface="Montserrat"/>
                <a:sym typeface="Montserrat"/>
              </a:rPr>
              <a:t>IntentService juga cocok digunakan untuk menjalankan task yang sama secara berulang, tetapi dengan data yang berbeda. </a:t>
            </a:r>
            <a:endParaRPr sz="1000">
              <a:latin typeface="Montserrat"/>
              <a:ea typeface="Montserrat"/>
              <a:cs typeface="Montserrat"/>
              <a:sym typeface="Montserrat"/>
            </a:endParaRPr>
          </a:p>
          <a:p>
            <a:pPr indent="0" lvl="0" marL="457200" rtl="0" algn="just">
              <a:lnSpc>
                <a:spcPct val="115000"/>
              </a:lnSpc>
              <a:spcBef>
                <a:spcPts val="0"/>
              </a:spcBef>
              <a:spcAft>
                <a:spcPts val="0"/>
              </a:spcAft>
              <a:buNone/>
            </a:pPr>
            <a:br>
              <a:rPr lang="en" sz="1000">
                <a:latin typeface="Montserrat"/>
                <a:ea typeface="Montserrat"/>
                <a:cs typeface="Montserrat"/>
                <a:sym typeface="Montserrat"/>
              </a:rPr>
            </a:br>
            <a:r>
              <a:rPr lang="en" sz="1000">
                <a:latin typeface="Montserrat"/>
                <a:ea typeface="Montserrat"/>
                <a:cs typeface="Montserrat"/>
                <a:sym typeface="Montserrat"/>
              </a:rPr>
              <a:t>Karena ketika IntentService dijalankan, ia akan membuat thread baru, dan thread tersebut akan tetap ada selama ada request yang mengantri.</a:t>
            </a:r>
            <a:endParaRPr sz="1000">
              <a:latin typeface="Montserrat"/>
              <a:ea typeface="Montserrat"/>
              <a:cs typeface="Montserrat"/>
              <a:sym typeface="Montserrat"/>
            </a:endParaRPr>
          </a:p>
        </p:txBody>
      </p:sp>
      <p:pic>
        <p:nvPicPr>
          <p:cNvPr id="790" name="Google Shape;790;p89"/>
          <p:cNvPicPr preferRelativeResize="0"/>
          <p:nvPr/>
        </p:nvPicPr>
        <p:blipFill>
          <a:blip r:embed="rId4">
            <a:alphaModFix/>
          </a:blip>
          <a:stretch>
            <a:fillRect/>
          </a:stretch>
        </p:blipFill>
        <p:spPr>
          <a:xfrm>
            <a:off x="4788425" y="1217086"/>
            <a:ext cx="3825225" cy="35682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94" name="Shape 794"/>
        <p:cNvGrpSpPr/>
        <p:nvPr/>
      </p:nvGrpSpPr>
      <p:grpSpPr>
        <a:xfrm>
          <a:off x="0" y="0"/>
          <a:ext cx="0" cy="0"/>
          <a:chOff x="0" y="0"/>
          <a:chExt cx="0" cy="0"/>
        </a:xfrm>
      </p:grpSpPr>
      <p:sp>
        <p:nvSpPr>
          <p:cNvPr id="795" name="Google Shape;795;p9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6" name="Google Shape;796;p9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7" name="Google Shape;797;p9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8" name="Google Shape;798;p9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9" name="Google Shape;799;p9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800" name="Google Shape;800;p9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01" name="Google Shape;801;p9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02" name="Google Shape;802;p9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03" name="Google Shape;803;p9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04" name="Google Shape;804;p90"/>
          <p:cNvSpPr txBox="1"/>
          <p:nvPr/>
        </p:nvSpPr>
        <p:spPr>
          <a:xfrm>
            <a:off x="509575" y="914400"/>
            <a:ext cx="41265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rgbClr val="743673"/>
                </a:solidFill>
                <a:latin typeface="Montserrat"/>
                <a:ea typeface="Montserrat"/>
                <a:cs typeface="Montserrat"/>
                <a:sym typeface="Montserrat"/>
              </a:rPr>
              <a:t>Cara kerja</a:t>
            </a:r>
            <a:r>
              <a:rPr b="1" lang="en" sz="1600">
                <a:solidFill>
                  <a:srgbClr val="743673"/>
                </a:solidFill>
                <a:latin typeface="Montserrat"/>
                <a:ea typeface="Montserrat"/>
                <a:cs typeface="Montserrat"/>
                <a:sym typeface="Montserrat"/>
              </a:rPr>
              <a:t> Intent Services</a:t>
            </a:r>
            <a:endParaRPr b="1" sz="1600">
              <a:solidFill>
                <a:srgbClr val="743673"/>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Lanjut nih, kita mendalami Intent Service. Kita kepoin, Intent Service kalau kerja tuh tipikal yang kayak gimana sih?</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Akan berhenti secara otomatis jika semua job sudah selesai</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Operasi di IntentService tidak bisa diinterupsi</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Mudah mengirimkan parameter ketika menjalankan service dengan menggunakan Intent</a:t>
            </a:r>
            <a:endParaRPr sz="1000">
              <a:latin typeface="Montserrat"/>
              <a:ea typeface="Montserrat"/>
              <a:cs typeface="Montserrat"/>
              <a:sym typeface="Montserrat"/>
            </a:endParaRPr>
          </a:p>
          <a:p>
            <a:pPr indent="-292100" lvl="0" marL="457200" rtl="0" algn="just">
              <a:lnSpc>
                <a:spcPct val="115000"/>
              </a:lnSpc>
              <a:spcBef>
                <a:spcPts val="1000"/>
              </a:spcBef>
              <a:spcAft>
                <a:spcPts val="1000"/>
              </a:spcAft>
              <a:buClr>
                <a:schemeClr val="dk1"/>
              </a:buClr>
              <a:buSzPts val="1000"/>
              <a:buFont typeface="Montserrat"/>
              <a:buChar char="●"/>
            </a:pPr>
            <a:r>
              <a:rPr lang="en" sz="1000">
                <a:solidFill>
                  <a:schemeClr val="dk1"/>
                </a:solidFill>
                <a:latin typeface="Montserrat"/>
                <a:ea typeface="Montserrat"/>
                <a:cs typeface="Montserrat"/>
                <a:sym typeface="Montserrat"/>
              </a:rPr>
              <a:t>Ia di-trigger dengan method </a:t>
            </a:r>
            <a:r>
              <a:rPr b="1" lang="en" sz="1000">
                <a:solidFill>
                  <a:schemeClr val="dk1"/>
                </a:solidFill>
                <a:latin typeface="Courier New"/>
                <a:ea typeface="Courier New"/>
                <a:cs typeface="Courier New"/>
                <a:sym typeface="Courier New"/>
              </a:rPr>
              <a:t>onHandleIntent()</a:t>
            </a:r>
            <a:endParaRPr b="1" sz="1000">
              <a:latin typeface="Courier New"/>
              <a:ea typeface="Courier New"/>
              <a:cs typeface="Courier New"/>
              <a:sym typeface="Courier New"/>
            </a:endParaRPr>
          </a:p>
        </p:txBody>
      </p:sp>
      <p:pic>
        <p:nvPicPr>
          <p:cNvPr id="805" name="Google Shape;805;p90"/>
          <p:cNvPicPr preferRelativeResize="0"/>
          <p:nvPr/>
        </p:nvPicPr>
        <p:blipFill>
          <a:blip r:embed="rId4">
            <a:alphaModFix/>
          </a:blip>
          <a:stretch>
            <a:fillRect/>
          </a:stretch>
        </p:blipFill>
        <p:spPr>
          <a:xfrm>
            <a:off x="4788475" y="1140886"/>
            <a:ext cx="3825175" cy="35682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09" name="Shape 809"/>
        <p:cNvGrpSpPr/>
        <p:nvPr/>
      </p:nvGrpSpPr>
      <p:grpSpPr>
        <a:xfrm>
          <a:off x="0" y="0"/>
          <a:ext cx="0" cy="0"/>
          <a:chOff x="0" y="0"/>
          <a:chExt cx="0" cy="0"/>
        </a:xfrm>
      </p:grpSpPr>
      <p:sp>
        <p:nvSpPr>
          <p:cNvPr id="810" name="Google Shape;810;p9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1" name="Google Shape;811;p9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2" name="Google Shape;812;p9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3" name="Google Shape;813;p9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4" name="Google Shape;814;p9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815" name="Google Shape;815;p9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16" name="Google Shape;816;p9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17" name="Google Shape;817;p9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18" name="Google Shape;818;p9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19" name="Google Shape;819;p91"/>
          <p:cNvSpPr txBox="1"/>
          <p:nvPr/>
        </p:nvSpPr>
        <p:spPr>
          <a:xfrm>
            <a:off x="509575" y="914400"/>
            <a:ext cx="41265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Pada method </a:t>
            </a:r>
            <a:r>
              <a:rPr b="1" lang="en" sz="1000">
                <a:latin typeface="Courier New"/>
                <a:ea typeface="Courier New"/>
                <a:cs typeface="Courier New"/>
                <a:sym typeface="Courier New"/>
              </a:rPr>
              <a:t>onHandleIntent()</a:t>
            </a:r>
            <a:r>
              <a:rPr lang="en" sz="1000">
                <a:latin typeface="Montserrat"/>
                <a:ea typeface="Montserrat"/>
                <a:cs typeface="Montserrat"/>
                <a:sym typeface="Montserrat"/>
              </a:rPr>
              <a:t> dilakukan handling intent sebagai parameter service</a:t>
            </a:r>
            <a:endParaRPr sz="1000">
              <a:latin typeface="Montserrat"/>
              <a:ea typeface="Montserrat"/>
              <a:cs typeface="Montserrat"/>
              <a:sym typeface="Montserrat"/>
            </a:endParaRPr>
          </a:p>
          <a:p>
            <a:pPr indent="-292100" lvl="0" marL="457200" rtl="0" algn="just">
              <a:lnSpc>
                <a:spcPct val="115000"/>
              </a:lnSpc>
              <a:spcBef>
                <a:spcPts val="1000"/>
              </a:spcBef>
              <a:spcAft>
                <a:spcPts val="1000"/>
              </a:spcAft>
              <a:buSzPts val="1000"/>
              <a:buFont typeface="Montserrat"/>
              <a:buChar char="●"/>
            </a:pPr>
            <a:r>
              <a:rPr lang="en" sz="1000">
                <a:latin typeface="Montserrat"/>
                <a:ea typeface="Montserrat"/>
                <a:cs typeface="Montserrat"/>
                <a:sym typeface="Montserrat"/>
              </a:rPr>
              <a:t>Method </a:t>
            </a:r>
            <a:r>
              <a:rPr b="1" lang="en" sz="1000">
                <a:latin typeface="Courier New"/>
                <a:ea typeface="Courier New"/>
                <a:cs typeface="Courier New"/>
                <a:sym typeface="Courier New"/>
              </a:rPr>
              <a:t>onHandleIntent()</a:t>
            </a:r>
            <a:r>
              <a:rPr lang="en" sz="1000">
                <a:latin typeface="Montserrat"/>
                <a:ea typeface="Montserrat"/>
                <a:cs typeface="Montserrat"/>
                <a:sym typeface="Montserrat"/>
              </a:rPr>
              <a:t> berjalan di worker thread (background) sehingga ia tidak dapat berkomunikasi langsung dengan main thread (seperti UI thread).</a:t>
            </a:r>
            <a:endParaRPr sz="1000">
              <a:latin typeface="Montserrat"/>
              <a:ea typeface="Montserrat"/>
              <a:cs typeface="Montserrat"/>
              <a:sym typeface="Montserrat"/>
            </a:endParaRPr>
          </a:p>
        </p:txBody>
      </p:sp>
      <p:pic>
        <p:nvPicPr>
          <p:cNvPr id="820" name="Google Shape;820;p91"/>
          <p:cNvPicPr preferRelativeResize="0"/>
          <p:nvPr/>
        </p:nvPicPr>
        <p:blipFill>
          <a:blip r:embed="rId4">
            <a:alphaModFix/>
          </a:blip>
          <a:stretch>
            <a:fillRect/>
          </a:stretch>
        </p:blipFill>
        <p:spPr>
          <a:xfrm>
            <a:off x="4788475" y="1083387"/>
            <a:ext cx="3825175" cy="37574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4" name="Shape 824"/>
        <p:cNvGrpSpPr/>
        <p:nvPr/>
      </p:nvGrpSpPr>
      <p:grpSpPr>
        <a:xfrm>
          <a:off x="0" y="0"/>
          <a:ext cx="0" cy="0"/>
          <a:chOff x="0" y="0"/>
          <a:chExt cx="0" cy="0"/>
        </a:xfrm>
      </p:grpSpPr>
      <p:sp>
        <p:nvSpPr>
          <p:cNvPr id="825" name="Google Shape;825;p9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6" name="Google Shape;826;p9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7" name="Google Shape;827;p9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8" name="Google Shape;828;p9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9" name="Google Shape;829;p9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830" name="Google Shape;830;p9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31" name="Google Shape;831;p9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32" name="Google Shape;832;p9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33" name="Google Shape;833;p9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34" name="Google Shape;834;p92"/>
          <p:cNvSpPr txBox="1"/>
          <p:nvPr/>
        </p:nvSpPr>
        <p:spPr>
          <a:xfrm>
            <a:off x="484625" y="914400"/>
            <a:ext cx="3790500" cy="3886200"/>
          </a:xfrm>
          <a:prstGeom prst="rect">
            <a:avLst/>
          </a:prstGeom>
          <a:noFill/>
          <a:ln>
            <a:noFill/>
          </a:ln>
        </p:spPr>
        <p:txBody>
          <a:bodyPr anchorCtr="0" anchor="ctr" bIns="91425" lIns="91425" spcFirstLastPara="1" rIns="91425" wrap="square" tIns="91425">
            <a:noAutofit/>
          </a:bodyPr>
          <a:lstStyle/>
          <a:p>
            <a:pPr indent="-234950" lvl="0" marL="28575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Selanjutnya dari cara Intent Services, </a:t>
            </a:r>
            <a:r>
              <a:rPr lang="en" sz="1000">
                <a:latin typeface="Montserrat"/>
                <a:ea typeface="Montserrat"/>
                <a:cs typeface="Montserrat"/>
                <a:sym typeface="Montserrat"/>
              </a:rPr>
              <a:t>By default, IntentService didesain untuk menjalankan task yang tidak berhubungan dengan UI. </a:t>
            </a:r>
            <a:endParaRPr sz="1000">
              <a:latin typeface="Montserrat"/>
              <a:ea typeface="Montserrat"/>
              <a:cs typeface="Montserrat"/>
              <a:sym typeface="Montserrat"/>
            </a:endParaRPr>
          </a:p>
          <a:p>
            <a:pPr indent="0" lvl="0" marL="285750" rtl="0" algn="just">
              <a:lnSpc>
                <a:spcPct val="115000"/>
              </a:lnSpc>
              <a:spcBef>
                <a:spcPts val="1000"/>
              </a:spcBef>
              <a:spcAft>
                <a:spcPts val="0"/>
              </a:spcAft>
              <a:buNone/>
            </a:pPr>
            <a:r>
              <a:rPr lang="en" sz="1000">
                <a:latin typeface="Montserrat"/>
                <a:ea typeface="Montserrat"/>
                <a:cs typeface="Montserrat"/>
                <a:sym typeface="Montserrat"/>
              </a:rPr>
              <a:t>Sehingga basically, dia tidak berkomunikasi langsung dengan komponen UI seperti Activity atau Fragment. </a:t>
            </a:r>
            <a:br>
              <a:rPr lang="en" sz="1000">
                <a:latin typeface="Montserrat"/>
                <a:ea typeface="Montserrat"/>
                <a:cs typeface="Montserrat"/>
                <a:sym typeface="Montserrat"/>
              </a:rPr>
            </a:br>
            <a:r>
              <a:rPr lang="en" sz="1000">
                <a:latin typeface="Montserrat"/>
                <a:ea typeface="Montserrat"/>
                <a:cs typeface="Montserrat"/>
                <a:sym typeface="Montserrat"/>
              </a:rPr>
              <a:t>Tapi jika dibutuhkan bisa menggunakan </a:t>
            </a:r>
            <a:r>
              <a:rPr b="1" lang="en" sz="1000">
                <a:latin typeface="Courier New"/>
                <a:ea typeface="Courier New"/>
                <a:cs typeface="Courier New"/>
                <a:sym typeface="Courier New"/>
              </a:rPr>
              <a:t>LocalBroadcastManager</a:t>
            </a:r>
            <a:r>
              <a:rPr b="1" lang="en" sz="1000">
                <a:latin typeface="Montserrat"/>
                <a:ea typeface="Montserrat"/>
                <a:cs typeface="Montserrat"/>
                <a:sym typeface="Montserrat"/>
              </a:rPr>
              <a:t> </a:t>
            </a:r>
            <a:r>
              <a:rPr lang="en" sz="1000">
                <a:latin typeface="Montserrat"/>
                <a:ea typeface="Montserrat"/>
                <a:cs typeface="Montserrat"/>
                <a:sym typeface="Montserrat"/>
              </a:rPr>
              <a:t>dan </a:t>
            </a:r>
            <a:r>
              <a:rPr b="1" lang="en" sz="1000">
                <a:latin typeface="Courier New"/>
                <a:ea typeface="Courier New"/>
                <a:cs typeface="Courier New"/>
                <a:sym typeface="Courier New"/>
              </a:rPr>
              <a:t>BroadcastReceiver</a:t>
            </a: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pic>
        <p:nvPicPr>
          <p:cNvPr id="835" name="Google Shape;835;p92"/>
          <p:cNvPicPr preferRelativeResize="0"/>
          <p:nvPr/>
        </p:nvPicPr>
        <p:blipFill>
          <a:blip r:embed="rId4">
            <a:alphaModFix/>
          </a:blip>
          <a:stretch>
            <a:fillRect/>
          </a:stretch>
        </p:blipFill>
        <p:spPr>
          <a:xfrm>
            <a:off x="4410475" y="1989224"/>
            <a:ext cx="4203177" cy="23252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9" name="Shape 839"/>
        <p:cNvGrpSpPr/>
        <p:nvPr/>
      </p:nvGrpSpPr>
      <p:grpSpPr>
        <a:xfrm>
          <a:off x="0" y="0"/>
          <a:ext cx="0" cy="0"/>
          <a:chOff x="0" y="0"/>
          <a:chExt cx="0" cy="0"/>
        </a:xfrm>
      </p:grpSpPr>
      <p:sp>
        <p:nvSpPr>
          <p:cNvPr id="840" name="Google Shape;840;p9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1" name="Google Shape;841;p9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2" name="Google Shape;842;p9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3" name="Google Shape;843;p9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4" name="Google Shape;844;p9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845" name="Google Shape;845;p9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46" name="Google Shape;846;p9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47" name="Google Shape;847;p9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48" name="Google Shape;848;p9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49" name="Google Shape;849;p93"/>
          <p:cNvSpPr txBox="1"/>
          <p:nvPr/>
        </p:nvSpPr>
        <p:spPr>
          <a:xfrm>
            <a:off x="484625" y="914400"/>
            <a:ext cx="39258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t/>
            </a:r>
            <a:endParaRPr sz="1000">
              <a:latin typeface="Montserrat"/>
              <a:ea typeface="Montserrat"/>
              <a:cs typeface="Montserrat"/>
              <a:sym typeface="Montserrat"/>
            </a:endParaRPr>
          </a:p>
          <a:p>
            <a:pPr indent="-234950" lvl="0" marL="28575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Method </a:t>
            </a:r>
            <a:r>
              <a:rPr lang="en" sz="1000">
                <a:latin typeface="Courier New"/>
                <a:ea typeface="Courier New"/>
                <a:cs typeface="Courier New"/>
                <a:sym typeface="Courier New"/>
              </a:rPr>
              <a:t>LocalBroadCastManager.sendBroadcast()</a:t>
            </a:r>
            <a:r>
              <a:rPr lang="en" sz="1000">
                <a:latin typeface="Montserrat"/>
                <a:ea typeface="Montserrat"/>
                <a:cs typeface="Montserrat"/>
                <a:sym typeface="Montserrat"/>
              </a:rPr>
              <a:t> di sisi service untuk mem-broadcast Intent yang berisi pesan ke Activity/Fragment.</a:t>
            </a:r>
            <a:endParaRPr sz="1000">
              <a:latin typeface="Montserrat"/>
              <a:ea typeface="Montserrat"/>
              <a:cs typeface="Montserrat"/>
              <a:sym typeface="Montserrat"/>
            </a:endParaRPr>
          </a:p>
          <a:p>
            <a:pPr indent="-234950" lvl="0" marL="28575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Method </a:t>
            </a:r>
            <a:r>
              <a:rPr b="1" lang="en" sz="1000">
                <a:latin typeface="Courier New"/>
                <a:ea typeface="Courier New"/>
                <a:cs typeface="Courier New"/>
                <a:sym typeface="Courier New"/>
              </a:rPr>
              <a:t>LocalBroadcastManager.registerReceiver()</a:t>
            </a:r>
            <a:r>
              <a:rPr lang="en" sz="1000">
                <a:latin typeface="Montserrat"/>
                <a:ea typeface="Montserrat"/>
                <a:cs typeface="Montserrat"/>
                <a:sym typeface="Montserrat"/>
              </a:rPr>
              <a:t> dan </a:t>
            </a:r>
            <a:r>
              <a:rPr b="1" lang="en" sz="1000">
                <a:latin typeface="Courier New"/>
                <a:ea typeface="Courier New"/>
                <a:cs typeface="Courier New"/>
                <a:sym typeface="Courier New"/>
              </a:rPr>
              <a:t>LocalBroadcastManager.unregisterReceiver()</a:t>
            </a:r>
            <a:r>
              <a:rPr lang="en" sz="1000">
                <a:latin typeface="Montserrat"/>
                <a:ea typeface="Montserrat"/>
                <a:cs typeface="Montserrat"/>
                <a:sym typeface="Montserrat"/>
              </a:rPr>
              <a:t> di sisi Activity/Fragment digunakan untuk mendaftarkan Activity/Fragment tersebut agar menerima pesan dari service.</a:t>
            </a:r>
            <a:endParaRPr sz="1000">
              <a:latin typeface="Montserrat"/>
              <a:ea typeface="Montserrat"/>
              <a:cs typeface="Montserrat"/>
              <a:sym typeface="Montserrat"/>
            </a:endParaRPr>
          </a:p>
        </p:txBody>
      </p:sp>
      <p:pic>
        <p:nvPicPr>
          <p:cNvPr id="850" name="Google Shape;850;p93"/>
          <p:cNvPicPr preferRelativeResize="0"/>
          <p:nvPr/>
        </p:nvPicPr>
        <p:blipFill>
          <a:blip r:embed="rId4">
            <a:alphaModFix/>
          </a:blip>
          <a:stretch>
            <a:fillRect/>
          </a:stretch>
        </p:blipFill>
        <p:spPr>
          <a:xfrm>
            <a:off x="4486675" y="1735899"/>
            <a:ext cx="4203177" cy="22431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4" name="Shape 854"/>
        <p:cNvGrpSpPr/>
        <p:nvPr/>
      </p:nvGrpSpPr>
      <p:grpSpPr>
        <a:xfrm>
          <a:off x="0" y="0"/>
          <a:ext cx="0" cy="0"/>
          <a:chOff x="0" y="0"/>
          <a:chExt cx="0" cy="0"/>
        </a:xfrm>
      </p:grpSpPr>
      <p:sp>
        <p:nvSpPr>
          <p:cNvPr id="855" name="Google Shape;855;p9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6" name="Google Shape;856;p9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7" name="Google Shape;857;p9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8" name="Google Shape;858;p9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9" name="Google Shape;859;p9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860" name="Google Shape;860;p9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61" name="Google Shape;861;p9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62" name="Google Shape;862;p9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63" name="Google Shape;863;p9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64" name="Google Shape;864;p94"/>
          <p:cNvSpPr txBox="1"/>
          <p:nvPr/>
        </p:nvSpPr>
        <p:spPr>
          <a:xfrm>
            <a:off x="509675" y="914400"/>
            <a:ext cx="37656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Konsep Intent Service hampir menuju akhir, tapi sebelum itu ada satu catetan.</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Perlu diingat bahwa sistem Android terus berkembang dan bersamaan dengan hal tersebut ada beberapa hal yang bisa aja udah berubah. Salah satunya mengenai Started Services di Android O. </a:t>
            </a:r>
            <a:endParaRPr sz="1000">
              <a:latin typeface="Montserrat"/>
              <a:ea typeface="Montserrat"/>
              <a:cs typeface="Montserrat"/>
              <a:sym typeface="Montserrat"/>
            </a:endParaRPr>
          </a:p>
        </p:txBody>
      </p:sp>
      <p:pic>
        <p:nvPicPr>
          <p:cNvPr id="865" name="Google Shape;865;p94"/>
          <p:cNvPicPr preferRelativeResize="0"/>
          <p:nvPr/>
        </p:nvPicPr>
        <p:blipFill>
          <a:blip r:embed="rId4">
            <a:alphaModFix/>
          </a:blip>
          <a:stretch>
            <a:fillRect/>
          </a:stretch>
        </p:blipFill>
        <p:spPr>
          <a:xfrm>
            <a:off x="4578926" y="1710375"/>
            <a:ext cx="3974827" cy="2365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7" name="Shape 287"/>
        <p:cNvGrpSpPr/>
        <p:nvPr/>
      </p:nvGrpSpPr>
      <p:grpSpPr>
        <a:xfrm>
          <a:off x="0" y="0"/>
          <a:ext cx="0" cy="0"/>
          <a:chOff x="0" y="0"/>
          <a:chExt cx="0" cy="0"/>
        </a:xfrm>
      </p:grpSpPr>
      <p:sp>
        <p:nvSpPr>
          <p:cNvPr id="288" name="Google Shape;288;p59"/>
          <p:cNvSpPr txBox="1"/>
          <p:nvPr/>
        </p:nvSpPr>
        <p:spPr>
          <a:xfrm>
            <a:off x="1070700" y="2282325"/>
            <a:ext cx="3566400" cy="1847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Pengenalan Services</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Tipe-tipe Services</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Lifecycle Services</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Pengenalan Receiver</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Implementasi Receiver</a:t>
            </a:r>
            <a:endParaRPr sz="1200">
              <a:solidFill>
                <a:schemeClr val="dk1"/>
              </a:solidFill>
              <a:latin typeface="Montserrat"/>
              <a:ea typeface="Montserrat"/>
              <a:cs typeface="Montserrat"/>
              <a:sym typeface="Montserrat"/>
            </a:endParaRPr>
          </a:p>
        </p:txBody>
      </p:sp>
      <p:sp>
        <p:nvSpPr>
          <p:cNvPr id="289" name="Google Shape;289;p59"/>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0" name="Google Shape;290;p5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291" name="Google Shape;291;p5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2" name="Google Shape;292;p5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3" name="Google Shape;293;p5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294" name="Google Shape;294;p59"/>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295" name="Google Shape;295;p5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6" name="Google Shape;296;p5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7" name="Google Shape;297;p5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8" name="Google Shape;298;p5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99" name="Google Shape;299;p5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00" name="Google Shape;300;p59"/>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301" name="Google Shape;301;p5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02" name="Google Shape;302;p5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200">
                <a:solidFill>
                  <a:schemeClr val="lt1"/>
                </a:solidFill>
                <a:latin typeface="Montserrat"/>
                <a:ea typeface="Montserrat"/>
                <a:cs typeface="Montserrat"/>
                <a:sym typeface="Montserrat"/>
              </a:rPr>
              <a:t>Introduction</a:t>
            </a:r>
            <a:endParaRPr b="1" sz="1200">
              <a:solidFill>
                <a:srgbClr val="FFFFFF"/>
              </a:solidFill>
              <a:latin typeface="Montserrat"/>
              <a:ea typeface="Montserrat"/>
              <a:cs typeface="Montserrat"/>
              <a:sym typeface="Montserrat"/>
            </a:endParaRPr>
          </a:p>
        </p:txBody>
      </p:sp>
      <p:sp>
        <p:nvSpPr>
          <p:cNvPr id="303" name="Google Shape;303;p59"/>
          <p:cNvSpPr txBox="1"/>
          <p:nvPr/>
        </p:nvSpPr>
        <p:spPr>
          <a:xfrm>
            <a:off x="685800" y="1271952"/>
            <a:ext cx="4114800" cy="11484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1600"/>
              </a:spcBef>
              <a:spcAft>
                <a:spcPts val="0"/>
              </a:spcAft>
              <a:buClr>
                <a:srgbClr val="000000"/>
              </a:buClr>
              <a:buSzPts val="1400"/>
              <a:buFont typeface="Arial"/>
              <a:buNone/>
            </a:pPr>
            <a:r>
              <a:rPr b="1" lang="en" sz="1600">
                <a:solidFill>
                  <a:srgbClr val="743673"/>
                </a:solidFill>
                <a:highlight>
                  <a:schemeClr val="lt1"/>
                </a:highlight>
                <a:latin typeface="Montserrat"/>
                <a:ea typeface="Montserrat"/>
                <a:cs typeface="Montserrat"/>
                <a:sym typeface="Montserrat"/>
              </a:rPr>
              <a:t>Detailnya, kita bakal bahas hal-hal berikut ini : </a:t>
            </a:r>
            <a:endParaRPr b="1" sz="1600">
              <a:solidFill>
                <a:srgbClr val="743673"/>
              </a:solidFill>
              <a:latin typeface="Montserrat"/>
              <a:ea typeface="Montserrat"/>
              <a:cs typeface="Montserrat"/>
              <a:sym typeface="Montserrat"/>
            </a:endParaRPr>
          </a:p>
        </p:txBody>
      </p:sp>
      <p:sp>
        <p:nvSpPr>
          <p:cNvPr id="304" name="Google Shape;304;p59"/>
          <p:cNvSpPr/>
          <p:nvPr/>
        </p:nvSpPr>
        <p:spPr>
          <a:xfrm>
            <a:off x="789050" y="2351638"/>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pic>
        <p:nvPicPr>
          <p:cNvPr id="305" name="Google Shape;305;p59"/>
          <p:cNvPicPr preferRelativeResize="0"/>
          <p:nvPr/>
        </p:nvPicPr>
        <p:blipFill>
          <a:blip r:embed="rId5">
            <a:alphaModFix/>
          </a:blip>
          <a:stretch>
            <a:fillRect/>
          </a:stretch>
        </p:blipFill>
        <p:spPr>
          <a:xfrm>
            <a:off x="5410202" y="914400"/>
            <a:ext cx="2702448" cy="3886199"/>
          </a:xfrm>
          <a:prstGeom prst="rect">
            <a:avLst/>
          </a:prstGeom>
          <a:noFill/>
          <a:ln>
            <a:noFill/>
          </a:ln>
        </p:spPr>
      </p:pic>
      <p:sp>
        <p:nvSpPr>
          <p:cNvPr id="306" name="Google Shape;306;p59"/>
          <p:cNvSpPr/>
          <p:nvPr/>
        </p:nvSpPr>
        <p:spPr>
          <a:xfrm>
            <a:off x="789050" y="2731188"/>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07" name="Google Shape;307;p59"/>
          <p:cNvSpPr/>
          <p:nvPr/>
        </p:nvSpPr>
        <p:spPr>
          <a:xfrm>
            <a:off x="789050" y="3110750"/>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08" name="Google Shape;308;p59"/>
          <p:cNvSpPr/>
          <p:nvPr/>
        </p:nvSpPr>
        <p:spPr>
          <a:xfrm>
            <a:off x="789050" y="3434325"/>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09" name="Google Shape;309;p59"/>
          <p:cNvSpPr/>
          <p:nvPr/>
        </p:nvSpPr>
        <p:spPr>
          <a:xfrm>
            <a:off x="789050" y="3790525"/>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9" name="Shape 869"/>
        <p:cNvGrpSpPr/>
        <p:nvPr/>
      </p:nvGrpSpPr>
      <p:grpSpPr>
        <a:xfrm>
          <a:off x="0" y="0"/>
          <a:ext cx="0" cy="0"/>
          <a:chOff x="0" y="0"/>
          <a:chExt cx="0" cy="0"/>
        </a:xfrm>
      </p:grpSpPr>
      <p:sp>
        <p:nvSpPr>
          <p:cNvPr id="870" name="Google Shape;870;p9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1" name="Google Shape;871;p9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2" name="Google Shape;872;p9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3" name="Google Shape;873;p9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4" name="Google Shape;874;p9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Intent Services</a:t>
            </a:r>
            <a:endParaRPr b="1" i="0" sz="1100" u="none" cap="none" strike="noStrike">
              <a:solidFill>
                <a:srgbClr val="FFFFFF"/>
              </a:solidFill>
              <a:latin typeface="Montserrat"/>
              <a:ea typeface="Montserrat"/>
              <a:cs typeface="Montserrat"/>
              <a:sym typeface="Montserrat"/>
            </a:endParaRPr>
          </a:p>
        </p:txBody>
      </p:sp>
      <p:sp>
        <p:nvSpPr>
          <p:cNvPr id="875" name="Google Shape;875;p9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6" name="Google Shape;876;p9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77" name="Google Shape;877;p9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78" name="Google Shape;878;p9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9" name="Google Shape;879;p95"/>
          <p:cNvSpPr txBox="1"/>
          <p:nvPr/>
        </p:nvSpPr>
        <p:spPr>
          <a:xfrm>
            <a:off x="509675" y="914400"/>
            <a:ext cx="38589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Pada </a:t>
            </a:r>
            <a:r>
              <a:rPr lang="en" sz="1000">
                <a:latin typeface="Montserrat"/>
                <a:ea typeface="Montserrat"/>
                <a:cs typeface="Montserrat"/>
                <a:sym typeface="Montserrat"/>
              </a:rPr>
              <a:t>Started Services di Android O, mereka tidak lagi diizinkan untuk berjalan di background tanpa persistent notification.</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Mengatasi hal ini, ada method berbeda yang digunakan. Method untuk memulai background Started Services di Android O, yaitu </a:t>
            </a:r>
            <a:r>
              <a:rPr b="1" lang="en" sz="1000">
                <a:latin typeface="Courier New"/>
                <a:ea typeface="Courier New"/>
                <a:cs typeface="Courier New"/>
                <a:sym typeface="Courier New"/>
              </a:rPr>
              <a:t>startForegroundService(Intent)</a:t>
            </a:r>
            <a:endParaRPr b="1" sz="1000">
              <a:latin typeface="Courier New"/>
              <a:ea typeface="Courier New"/>
              <a:cs typeface="Courier New"/>
              <a:sym typeface="Courier New"/>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Disamping merupakan contoh implementasi dari Intent Service </a:t>
            </a:r>
            <a:r>
              <a:rPr lang="en" sz="1000">
                <a:latin typeface="Montserrat"/>
                <a:ea typeface="Montserrat"/>
                <a:cs typeface="Montserrat"/>
                <a:sym typeface="Montserrat"/>
              </a:rPr>
              <a:t>👉🏻</a:t>
            </a:r>
            <a:endParaRPr sz="1000">
              <a:latin typeface="Montserrat"/>
              <a:ea typeface="Montserrat"/>
              <a:cs typeface="Montserrat"/>
              <a:sym typeface="Montserrat"/>
            </a:endParaRPr>
          </a:p>
        </p:txBody>
      </p:sp>
      <p:pic>
        <p:nvPicPr>
          <p:cNvPr id="880" name="Google Shape;880;p95"/>
          <p:cNvPicPr preferRelativeResize="0"/>
          <p:nvPr/>
        </p:nvPicPr>
        <p:blipFill>
          <a:blip r:embed="rId4">
            <a:alphaModFix/>
          </a:blip>
          <a:stretch>
            <a:fillRect/>
          </a:stretch>
        </p:blipFill>
        <p:spPr>
          <a:xfrm>
            <a:off x="4655126" y="1634175"/>
            <a:ext cx="3974827" cy="2365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884" name="Shape 884"/>
        <p:cNvGrpSpPr/>
        <p:nvPr/>
      </p:nvGrpSpPr>
      <p:grpSpPr>
        <a:xfrm>
          <a:off x="0" y="0"/>
          <a:ext cx="0" cy="0"/>
          <a:chOff x="0" y="0"/>
          <a:chExt cx="0" cy="0"/>
        </a:xfrm>
      </p:grpSpPr>
      <p:sp>
        <p:nvSpPr>
          <p:cNvPr id="885" name="Google Shape;885;p9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6" name="Google Shape;886;p9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7" name="Google Shape;887;p9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8" name="Google Shape;888;p9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9" name="Google Shape;889;p9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a:t>
            </a:r>
            <a:endParaRPr b="1" i="0" sz="1100" u="none" cap="none" strike="noStrike">
              <a:solidFill>
                <a:srgbClr val="FFFFFF"/>
              </a:solidFill>
              <a:latin typeface="Montserrat"/>
              <a:ea typeface="Montserrat"/>
              <a:cs typeface="Montserrat"/>
              <a:sym typeface="Montserrat"/>
            </a:endParaRPr>
          </a:p>
        </p:txBody>
      </p:sp>
      <p:sp>
        <p:nvSpPr>
          <p:cNvPr id="890" name="Google Shape;890;p9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1" name="Google Shape;891;p9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92" name="Google Shape;892;p9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93" name="Google Shape;893;p9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4" name="Google Shape;894;p96"/>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Sebelumnya kita</a:t>
            </a:r>
            <a:r>
              <a:rPr b="1" lang="en">
                <a:solidFill>
                  <a:schemeClr val="lt1"/>
                </a:solidFill>
                <a:latin typeface="Montserrat"/>
                <a:ea typeface="Montserrat"/>
                <a:cs typeface="Montserrat"/>
                <a:sym typeface="Montserrat"/>
              </a:rPr>
              <a:t> sudah bahas Started Service dan Intent Service.</a:t>
            </a:r>
            <a:endParaRPr b="1">
              <a:solidFill>
                <a:schemeClr val="l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Sekarang, kita masuk ke jenis service terakhir, yaitu </a:t>
            </a:r>
            <a:r>
              <a:rPr b="1" lang="en">
                <a:solidFill>
                  <a:schemeClr val="accent1"/>
                </a:solidFill>
                <a:latin typeface="Montserrat"/>
                <a:ea typeface="Montserrat"/>
                <a:cs typeface="Montserrat"/>
                <a:sym typeface="Montserrat"/>
              </a:rPr>
              <a:t>Bound Service</a:t>
            </a:r>
            <a:r>
              <a:rPr b="1" lang="en">
                <a:solidFill>
                  <a:schemeClr val="lt1"/>
                </a:solidFill>
                <a:latin typeface="Montserrat"/>
                <a:ea typeface="Montserrat"/>
                <a:cs typeface="Montserrat"/>
                <a:sym typeface="Montserrat"/>
              </a:rPr>
              <a:t>.</a:t>
            </a:r>
            <a:endParaRPr b="1">
              <a:solidFill>
                <a:srgbClr val="FFFFFF"/>
              </a:solidFill>
              <a:latin typeface="Montserrat"/>
              <a:ea typeface="Montserrat"/>
              <a:cs typeface="Montserrat"/>
              <a:sym typeface="Montserrat"/>
            </a:endParaRPr>
          </a:p>
        </p:txBody>
      </p:sp>
      <p:grpSp>
        <p:nvGrpSpPr>
          <p:cNvPr id="895" name="Google Shape;895;p96"/>
          <p:cNvGrpSpPr/>
          <p:nvPr/>
        </p:nvGrpSpPr>
        <p:grpSpPr>
          <a:xfrm>
            <a:off x="808000" y="1068063"/>
            <a:ext cx="3423300" cy="3578873"/>
            <a:chOff x="808000" y="1068063"/>
            <a:chExt cx="3423300" cy="3578873"/>
          </a:xfrm>
        </p:grpSpPr>
        <p:sp>
          <p:nvSpPr>
            <p:cNvPr id="896" name="Google Shape;896;p96"/>
            <p:cNvSpPr/>
            <p:nvPr/>
          </p:nvSpPr>
          <p:spPr>
            <a:xfrm rot="5522459">
              <a:off x="923388" y="1269014"/>
              <a:ext cx="3192525" cy="3311699"/>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p96"/>
            <p:cNvPicPr preferRelativeResize="0"/>
            <p:nvPr/>
          </p:nvPicPr>
          <p:blipFill>
            <a:blip r:embed="rId4">
              <a:alphaModFix/>
            </a:blip>
            <a:stretch>
              <a:fillRect/>
            </a:stretch>
          </p:blipFill>
          <p:spPr>
            <a:xfrm>
              <a:off x="1809550" y="1068063"/>
              <a:ext cx="2421742" cy="3578873"/>
            </a:xfrm>
            <a:prstGeom prst="rect">
              <a:avLst/>
            </a:prstGeom>
            <a:noFill/>
            <a:ln>
              <a:noFill/>
            </a:ln>
          </p:spPr>
        </p:pic>
        <p:sp>
          <p:nvSpPr>
            <p:cNvPr id="898" name="Google Shape;898;p96"/>
            <p:cNvSpPr txBox="1"/>
            <p:nvPr/>
          </p:nvSpPr>
          <p:spPr>
            <a:xfrm>
              <a:off x="1186375" y="2032800"/>
              <a:ext cx="2551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9B6DBB"/>
                  </a:solidFill>
                  <a:latin typeface="Montserrat ExtraBold"/>
                  <a:ea typeface="Montserrat ExtraBold"/>
                  <a:cs typeface="Montserrat ExtraBold"/>
                  <a:sym typeface="Montserrat ExtraBold"/>
                </a:rPr>
                <a:t>Bound</a:t>
              </a:r>
              <a:endParaRPr sz="2400">
                <a:solidFill>
                  <a:srgbClr val="9B6DBB"/>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2400">
                  <a:solidFill>
                    <a:srgbClr val="9B6DBB"/>
                  </a:solidFill>
                  <a:latin typeface="Montserrat ExtraBold"/>
                  <a:ea typeface="Montserrat ExtraBold"/>
                  <a:cs typeface="Montserrat ExtraBold"/>
                  <a:sym typeface="Montserrat ExtraBold"/>
                </a:rPr>
                <a:t>Service</a:t>
              </a:r>
              <a:endParaRPr sz="2400">
                <a:solidFill>
                  <a:srgbClr val="9B6DBB"/>
                </a:solidFill>
                <a:latin typeface="Montserrat ExtraBold"/>
                <a:ea typeface="Montserrat ExtraBold"/>
                <a:cs typeface="Montserrat ExtraBold"/>
                <a:sym typeface="Montserrat ExtraBold"/>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02" name="Shape 902"/>
        <p:cNvGrpSpPr/>
        <p:nvPr/>
      </p:nvGrpSpPr>
      <p:grpSpPr>
        <a:xfrm>
          <a:off x="0" y="0"/>
          <a:ext cx="0" cy="0"/>
          <a:chOff x="0" y="0"/>
          <a:chExt cx="0" cy="0"/>
        </a:xfrm>
      </p:grpSpPr>
      <p:sp>
        <p:nvSpPr>
          <p:cNvPr id="903" name="Google Shape;903;p9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4" name="Google Shape;904;p9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5" name="Google Shape;905;p9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6" name="Google Shape;906;p9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7" name="Google Shape;907;p9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Bound Services</a:t>
            </a:r>
            <a:endParaRPr b="1" i="0" sz="1100" u="none" cap="none" strike="noStrike">
              <a:solidFill>
                <a:srgbClr val="FFFFFF"/>
              </a:solidFill>
              <a:latin typeface="Montserrat"/>
              <a:ea typeface="Montserrat"/>
              <a:cs typeface="Montserrat"/>
              <a:sym typeface="Montserrat"/>
            </a:endParaRPr>
          </a:p>
        </p:txBody>
      </p:sp>
      <p:sp>
        <p:nvSpPr>
          <p:cNvPr id="908" name="Google Shape;908;p9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09" name="Google Shape;909;p9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10" name="Google Shape;910;p9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11" name="Google Shape;911;p9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itu Bound Services?</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Seperti namanya, Bound, komponen service ini bisa terus berjalan pada background selama ada komponen lain yang mengikatnya.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1000"/>
              </a:spcAft>
              <a:buClr>
                <a:schemeClr val="dk1"/>
              </a:buClr>
              <a:buSzPts val="1100"/>
              <a:buFont typeface="Arial"/>
              <a:buNone/>
            </a:pPr>
            <a:r>
              <a:rPr lang="en" sz="1000">
                <a:solidFill>
                  <a:schemeClr val="dk1"/>
                </a:solidFill>
                <a:latin typeface="Montserrat"/>
                <a:ea typeface="Montserrat"/>
                <a:cs typeface="Montserrat"/>
                <a:sym typeface="Montserrat"/>
              </a:rPr>
              <a:t>Iya, jadi bisa dikatakan bahwa bound service membutuhkan komponen lain yang mengikat satu dengan yang lainnya. Kalau nggak ada yang mengikat, berarti service akan dimatikan oleh sistem.</a:t>
            </a:r>
            <a:endParaRPr sz="1000">
              <a:solidFill>
                <a:schemeClr val="dk1"/>
              </a:solidFill>
              <a:latin typeface="Montserrat"/>
              <a:ea typeface="Montserrat"/>
              <a:cs typeface="Montserrat"/>
              <a:sym typeface="Montserrat"/>
            </a:endParaRPr>
          </a:p>
        </p:txBody>
      </p:sp>
      <p:sp>
        <p:nvSpPr>
          <p:cNvPr id="912" name="Google Shape;912;p9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13" name="Google Shape;913;p97"/>
          <p:cNvPicPr preferRelativeResize="0"/>
          <p:nvPr/>
        </p:nvPicPr>
        <p:blipFill>
          <a:blip r:embed="rId4">
            <a:alphaModFix/>
          </a:blip>
          <a:stretch>
            <a:fillRect/>
          </a:stretch>
        </p:blipFill>
        <p:spPr>
          <a:xfrm>
            <a:off x="5373800" y="914400"/>
            <a:ext cx="2614845" cy="38861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17" name="Shape 917"/>
        <p:cNvGrpSpPr/>
        <p:nvPr/>
      </p:nvGrpSpPr>
      <p:grpSpPr>
        <a:xfrm>
          <a:off x="0" y="0"/>
          <a:ext cx="0" cy="0"/>
          <a:chOff x="0" y="0"/>
          <a:chExt cx="0" cy="0"/>
        </a:xfrm>
      </p:grpSpPr>
      <p:sp>
        <p:nvSpPr>
          <p:cNvPr id="918" name="Google Shape;918;p9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9" name="Google Shape;919;p9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0" name="Google Shape;920;p9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1" name="Google Shape;921;p9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2" name="Google Shape;922;p9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Bound Services</a:t>
            </a:r>
            <a:endParaRPr b="1" i="0" sz="1100" u="none" cap="none" strike="noStrike">
              <a:solidFill>
                <a:srgbClr val="FFFFFF"/>
              </a:solidFill>
              <a:latin typeface="Montserrat"/>
              <a:ea typeface="Montserrat"/>
              <a:cs typeface="Montserrat"/>
              <a:sym typeface="Montserrat"/>
            </a:endParaRPr>
          </a:p>
        </p:txBody>
      </p:sp>
      <p:sp>
        <p:nvSpPr>
          <p:cNvPr id="923" name="Google Shape;923;p9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24" name="Google Shape;924;p9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25" name="Google Shape;925;p9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26" name="Google Shape;926;p98"/>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highlight>
                  <a:srgbClr val="FFFFFF"/>
                </a:highlight>
                <a:latin typeface="Montserrat"/>
                <a:ea typeface="Montserrat"/>
                <a:cs typeface="Montserrat"/>
                <a:sym typeface="Montserrat"/>
              </a:rPr>
              <a:t>Biar lebih kebayang, kita pakai contoh aplikasi pemutar musik.</a:t>
            </a:r>
            <a:endParaRPr sz="1000">
              <a:solidFill>
                <a:schemeClr val="dk1"/>
              </a:solidFill>
              <a:highlight>
                <a:srgbClr val="FFFFFF"/>
              </a:highlight>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Kamu </a:t>
            </a:r>
            <a:r>
              <a:rPr lang="en" sz="1000">
                <a:solidFill>
                  <a:schemeClr val="dk1"/>
                </a:solidFill>
                <a:latin typeface="Montserrat"/>
                <a:ea typeface="Montserrat"/>
                <a:cs typeface="Montserrat"/>
                <a:sym typeface="Montserrat"/>
              </a:rPr>
              <a:t>pakai aplikasi workout dengan music background maunya dari aplikasi Spotify. Nah, si musik dari Spotify masih bisa masuk bahkan ketika kamu cuma buka aplikasi workout.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solidFill>
                  <a:schemeClr val="dk1"/>
                </a:solidFill>
                <a:latin typeface="Montserrat"/>
                <a:ea typeface="Montserrat"/>
                <a:cs typeface="Montserrat"/>
                <a:sym typeface="Montserrat"/>
              </a:rPr>
              <a:t>Kedua aplikasi sama-sama nyala nih, kamu menentukan bahwa interface yang terbuka adalah aplikasi workout dan supaya musik Spotify nggak hilang maka keduanya diikat dengan methods callback Ibinder. </a:t>
            </a:r>
            <a:endParaRPr sz="1000">
              <a:solidFill>
                <a:schemeClr val="dk1"/>
              </a:solidFill>
              <a:highlight>
                <a:srgbClr val="FFFFFF"/>
              </a:highlight>
              <a:latin typeface="Montserrat"/>
              <a:ea typeface="Montserrat"/>
              <a:cs typeface="Montserrat"/>
              <a:sym typeface="Montserrat"/>
            </a:endParaRPr>
          </a:p>
        </p:txBody>
      </p:sp>
      <p:sp>
        <p:nvSpPr>
          <p:cNvPr id="927" name="Google Shape;927;p9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28" name="Google Shape;928;p98"/>
          <p:cNvPicPr preferRelativeResize="0"/>
          <p:nvPr/>
        </p:nvPicPr>
        <p:blipFill>
          <a:blip r:embed="rId4">
            <a:alphaModFix/>
          </a:blip>
          <a:stretch>
            <a:fillRect/>
          </a:stretch>
        </p:blipFill>
        <p:spPr>
          <a:xfrm>
            <a:off x="5626625" y="914400"/>
            <a:ext cx="2489586" cy="388619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32" name="Shape 932"/>
        <p:cNvGrpSpPr/>
        <p:nvPr/>
      </p:nvGrpSpPr>
      <p:grpSpPr>
        <a:xfrm>
          <a:off x="0" y="0"/>
          <a:ext cx="0" cy="0"/>
          <a:chOff x="0" y="0"/>
          <a:chExt cx="0" cy="0"/>
        </a:xfrm>
      </p:grpSpPr>
      <p:sp>
        <p:nvSpPr>
          <p:cNvPr id="933" name="Google Shape;933;p9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4" name="Google Shape;934;p9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5" name="Google Shape;935;p9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6" name="Google Shape;936;p9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7" name="Google Shape;937;p9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Bound Services</a:t>
            </a:r>
            <a:endParaRPr b="1" i="0" sz="1100" u="none" cap="none" strike="noStrike">
              <a:solidFill>
                <a:srgbClr val="FFFFFF"/>
              </a:solidFill>
              <a:latin typeface="Montserrat"/>
              <a:ea typeface="Montserrat"/>
              <a:cs typeface="Montserrat"/>
              <a:sym typeface="Montserrat"/>
            </a:endParaRPr>
          </a:p>
        </p:txBody>
      </p:sp>
      <p:sp>
        <p:nvSpPr>
          <p:cNvPr id="938" name="Google Shape;938;p9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9" name="Google Shape;939;p9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40" name="Google Shape;940;p9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41" name="Google Shape;941;p99"/>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Tidak seperti Started Services, Bound Services memungkinkan koneksi dibuat antara komponen Android yang mengikat ke Services. </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Koneksi ini adalah </a:t>
            </a:r>
            <a:r>
              <a:rPr lang="en" sz="1000" u="sng">
                <a:solidFill>
                  <a:schemeClr val="hlink"/>
                </a:solidFill>
                <a:latin typeface="Montserrat"/>
                <a:ea typeface="Montserrat"/>
                <a:cs typeface="Montserrat"/>
                <a:sym typeface="Montserrat"/>
                <a:hlinkClick r:id="rId4"/>
              </a:rPr>
              <a:t>IBinder</a:t>
            </a:r>
            <a:r>
              <a:rPr lang="en" sz="1000">
                <a:latin typeface="Montserrat"/>
                <a:ea typeface="Montserrat"/>
                <a:cs typeface="Montserrat"/>
                <a:sym typeface="Montserrat"/>
              </a:rPr>
              <a:t> yang memungkinkan method dipanggil pada Services. </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Contoh paling sederhana dari ini adalah Bound Services yang memiliki client dalam local process. Dalam hal ini object (subclass Binder) diekspos ke client yang dapat digunakan untuk mengakses method public pada Services.</a:t>
            </a:r>
            <a:endParaRPr sz="1000">
              <a:latin typeface="Montserrat"/>
              <a:ea typeface="Montserrat"/>
              <a:cs typeface="Montserrat"/>
              <a:sym typeface="Montserrat"/>
            </a:endParaRPr>
          </a:p>
        </p:txBody>
      </p:sp>
      <p:sp>
        <p:nvSpPr>
          <p:cNvPr id="942" name="Google Shape;942;p9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43" name="Google Shape;943;p99"/>
          <p:cNvPicPr preferRelativeResize="0"/>
          <p:nvPr/>
        </p:nvPicPr>
        <p:blipFill>
          <a:blip r:embed="rId5">
            <a:alphaModFix/>
          </a:blip>
          <a:stretch>
            <a:fillRect/>
          </a:stretch>
        </p:blipFill>
        <p:spPr>
          <a:xfrm>
            <a:off x="4788425" y="1393626"/>
            <a:ext cx="3825225" cy="30413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47" name="Shape 947"/>
        <p:cNvGrpSpPr/>
        <p:nvPr/>
      </p:nvGrpSpPr>
      <p:grpSpPr>
        <a:xfrm>
          <a:off x="0" y="0"/>
          <a:ext cx="0" cy="0"/>
          <a:chOff x="0" y="0"/>
          <a:chExt cx="0" cy="0"/>
        </a:xfrm>
      </p:grpSpPr>
      <p:sp>
        <p:nvSpPr>
          <p:cNvPr id="948" name="Google Shape;948;p10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9" name="Google Shape;949;p10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0" name="Google Shape;950;p10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1" name="Google Shape;951;p10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2" name="Google Shape;952;p10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Bound Services</a:t>
            </a:r>
            <a:endParaRPr b="1" i="0" sz="1100" u="none" cap="none" strike="noStrike">
              <a:solidFill>
                <a:srgbClr val="FFFFFF"/>
              </a:solidFill>
              <a:latin typeface="Montserrat"/>
              <a:ea typeface="Montserrat"/>
              <a:cs typeface="Montserrat"/>
              <a:sym typeface="Montserrat"/>
            </a:endParaRPr>
          </a:p>
        </p:txBody>
      </p:sp>
      <p:sp>
        <p:nvSpPr>
          <p:cNvPr id="953" name="Google Shape;953;p10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4" name="Google Shape;954;p10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55" name="Google Shape;955;p10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56" name="Google Shape;956;p10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7" name="Google Shape;957;p100"/>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Dalam skenario yang lebih kompleks, Bound Services bisa mengeksekusi proses yang berbeda dari client. Apabila hal demikian terjadi, Message handler atau AIDL stub harus dibuat.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Namun, berbeda lagi pada local process. Bound Services menawarkan interface client-server yang memungkinkan komponen berinteraksi dengan service, mengirim request, dan mendapatkan response.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Bahkan kadang juga bisa lho digunakan Interprocess Communication (IPC) untuk mengirim dan menerima informasi di seluruh proses. </a:t>
            </a:r>
            <a:endParaRPr sz="1000">
              <a:latin typeface="Montserrat"/>
              <a:ea typeface="Montserrat"/>
              <a:cs typeface="Montserrat"/>
              <a:sym typeface="Montserrat"/>
            </a:endParaRPr>
          </a:p>
        </p:txBody>
      </p:sp>
      <p:pic>
        <p:nvPicPr>
          <p:cNvPr id="958" name="Google Shape;958;p100"/>
          <p:cNvPicPr preferRelativeResize="0"/>
          <p:nvPr/>
        </p:nvPicPr>
        <p:blipFill>
          <a:blip r:embed="rId4">
            <a:alphaModFix/>
          </a:blip>
          <a:stretch>
            <a:fillRect/>
          </a:stretch>
        </p:blipFill>
        <p:spPr>
          <a:xfrm>
            <a:off x="4788425" y="1780269"/>
            <a:ext cx="3825224" cy="23272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62" name="Shape 962"/>
        <p:cNvGrpSpPr/>
        <p:nvPr/>
      </p:nvGrpSpPr>
      <p:grpSpPr>
        <a:xfrm>
          <a:off x="0" y="0"/>
          <a:ext cx="0" cy="0"/>
          <a:chOff x="0" y="0"/>
          <a:chExt cx="0" cy="0"/>
        </a:xfrm>
      </p:grpSpPr>
      <p:sp>
        <p:nvSpPr>
          <p:cNvPr id="963" name="Google Shape;963;p10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4" name="Google Shape;964;p10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5" name="Google Shape;965;p10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6" name="Google Shape;966;p10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7" name="Google Shape;967;p10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Bound Services</a:t>
            </a:r>
            <a:endParaRPr/>
          </a:p>
        </p:txBody>
      </p:sp>
      <p:sp>
        <p:nvSpPr>
          <p:cNvPr id="968" name="Google Shape;968;p10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9" name="Google Shape;969;p10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70" name="Google Shape;970;p10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71" name="Google Shape;971;p10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72" name="Google Shape;972;p101"/>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Service ini hanya berjalan selama komponen aplikasi terikat padanya.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Beberapa komponen bisa diikat ke service sekaligus, namun bila semuanya telah dilepas, service akan dimusnahkan.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Service ini umumnya tidak mengizinkan memulai komponen dengan memanggil </a:t>
            </a:r>
            <a:r>
              <a:rPr lang="en" sz="1000">
                <a:latin typeface="Courier New"/>
                <a:ea typeface="Courier New"/>
                <a:cs typeface="Courier New"/>
                <a:sym typeface="Courier New"/>
              </a:rPr>
              <a:t>startService().</a:t>
            </a:r>
            <a:endParaRPr sz="1000">
              <a:latin typeface="Courier New"/>
              <a:ea typeface="Courier New"/>
              <a:cs typeface="Courier New"/>
              <a:sym typeface="Courier New"/>
            </a:endParaRPr>
          </a:p>
        </p:txBody>
      </p:sp>
      <p:pic>
        <p:nvPicPr>
          <p:cNvPr id="973" name="Google Shape;973;p101"/>
          <p:cNvPicPr preferRelativeResize="0"/>
          <p:nvPr/>
        </p:nvPicPr>
        <p:blipFill>
          <a:blip r:embed="rId4">
            <a:alphaModFix/>
          </a:blip>
          <a:stretch>
            <a:fillRect/>
          </a:stretch>
        </p:blipFill>
        <p:spPr>
          <a:xfrm>
            <a:off x="5535749" y="914400"/>
            <a:ext cx="2626227" cy="38861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7" name="Shape 977"/>
        <p:cNvGrpSpPr/>
        <p:nvPr/>
      </p:nvGrpSpPr>
      <p:grpSpPr>
        <a:xfrm>
          <a:off x="0" y="0"/>
          <a:ext cx="0" cy="0"/>
          <a:chOff x="0" y="0"/>
          <a:chExt cx="0" cy="0"/>
        </a:xfrm>
      </p:grpSpPr>
      <p:sp>
        <p:nvSpPr>
          <p:cNvPr id="978" name="Google Shape;978;p10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9" name="Google Shape;979;p10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0" name="Google Shape;980;p10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1" name="Google Shape;981;p10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2" name="Google Shape;982;p10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Bound Services</a:t>
            </a:r>
            <a:endParaRPr/>
          </a:p>
        </p:txBody>
      </p:sp>
      <p:sp>
        <p:nvSpPr>
          <p:cNvPr id="983" name="Google Shape;983;p10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84" name="Google Shape;984;p10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85" name="Google Shape;985;p10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86" name="Google Shape;986;p10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87" name="Google Shape;987;p102"/>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Gimana cara Implementasi Bound Services</a:t>
            </a:r>
            <a:endParaRPr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Untuk mengimplementasikan Bound Services, definisikan interface yang menetapkan cara client bisa berkomunikasi dengan service.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Interface </a:t>
            </a:r>
            <a:r>
              <a:rPr lang="en" sz="1000">
                <a:latin typeface="Montserrat"/>
                <a:ea typeface="Montserrat"/>
                <a:cs typeface="Montserrat"/>
                <a:sym typeface="Montserrat"/>
              </a:rPr>
              <a:t>ini, </a:t>
            </a:r>
            <a:r>
              <a:rPr lang="en" sz="1000">
                <a:latin typeface="Montserrat"/>
                <a:ea typeface="Montserrat"/>
                <a:cs typeface="Montserrat"/>
                <a:sym typeface="Montserrat"/>
              </a:rPr>
              <a:t>yang dikembalikan service kita dari method callback </a:t>
            </a:r>
            <a:r>
              <a:rPr b="1" lang="en" sz="1000">
                <a:latin typeface="Courier New"/>
                <a:ea typeface="Courier New"/>
                <a:cs typeface="Courier New"/>
                <a:sym typeface="Courier New"/>
              </a:rPr>
              <a:t>onBind(</a:t>
            </a:r>
            <a:r>
              <a:rPr b="1" lang="en" sz="1000">
                <a:latin typeface="Courier New"/>
                <a:ea typeface="Courier New"/>
                <a:cs typeface="Courier New"/>
                <a:sym typeface="Courier New"/>
              </a:rPr>
              <a:t>)</a:t>
            </a:r>
            <a:r>
              <a:rPr lang="en" sz="1000">
                <a:latin typeface="Montserrat"/>
                <a:ea typeface="Montserrat"/>
                <a:cs typeface="Montserrat"/>
                <a:sym typeface="Montserrat"/>
              </a:rPr>
              <a:t>harus berupa implementasi </a:t>
            </a:r>
            <a:r>
              <a:rPr lang="en" sz="1000" u="sng">
                <a:solidFill>
                  <a:schemeClr val="hlink"/>
                </a:solidFill>
                <a:latin typeface="Montserrat"/>
                <a:ea typeface="Montserrat"/>
                <a:cs typeface="Montserrat"/>
                <a:sym typeface="Montserrat"/>
                <a:hlinkClick r:id="rId4"/>
              </a:rPr>
              <a:t>IBinder</a:t>
            </a:r>
            <a:r>
              <a:rPr lang="en" sz="1000">
                <a:latin typeface="Montserrat"/>
                <a:ea typeface="Montserrat"/>
                <a:cs typeface="Montserrat"/>
                <a:sym typeface="Montserrat"/>
              </a:rPr>
              <a:t>. Untuk mengambil interface </a:t>
            </a:r>
            <a:r>
              <a:rPr lang="en" sz="1000" u="sng">
                <a:solidFill>
                  <a:schemeClr val="hlink"/>
                </a:solidFill>
                <a:latin typeface="Montserrat"/>
                <a:ea typeface="Montserrat"/>
                <a:cs typeface="Montserrat"/>
                <a:sym typeface="Montserrat"/>
                <a:hlinkClick r:id="rId5"/>
              </a:rPr>
              <a:t>IBinder</a:t>
            </a:r>
            <a:r>
              <a:rPr lang="en" sz="1000">
                <a:latin typeface="Montserrat"/>
                <a:ea typeface="Montserrat"/>
                <a:cs typeface="Montserrat"/>
                <a:sym typeface="Montserrat"/>
              </a:rPr>
              <a:t>, komponen aplikasi client memanggil </a:t>
            </a:r>
            <a:r>
              <a:rPr b="1" lang="en" sz="1000">
                <a:latin typeface="Courier New"/>
                <a:ea typeface="Courier New"/>
                <a:cs typeface="Courier New"/>
                <a:sym typeface="Courier New"/>
              </a:rPr>
              <a:t>bindService()</a:t>
            </a:r>
            <a:r>
              <a:rPr lang="en" sz="1000">
                <a:latin typeface="Montserrat"/>
                <a:ea typeface="Montserrat"/>
                <a:cs typeface="Montserrat"/>
                <a:sym typeface="Montserrat"/>
              </a:rPr>
              <a:t>. </a:t>
            </a:r>
            <a:endParaRPr sz="1000">
              <a:latin typeface="Montserrat"/>
              <a:ea typeface="Montserrat"/>
              <a:cs typeface="Montserrat"/>
              <a:sym typeface="Montserrat"/>
            </a:endParaRPr>
          </a:p>
        </p:txBody>
      </p:sp>
      <p:grpSp>
        <p:nvGrpSpPr>
          <p:cNvPr id="988" name="Google Shape;988;p102"/>
          <p:cNvGrpSpPr/>
          <p:nvPr/>
        </p:nvGrpSpPr>
        <p:grpSpPr>
          <a:xfrm>
            <a:off x="4970675" y="687646"/>
            <a:ext cx="3444603" cy="4112955"/>
            <a:chOff x="4970675" y="687646"/>
            <a:chExt cx="3444603" cy="4112955"/>
          </a:xfrm>
        </p:grpSpPr>
        <p:sp>
          <p:nvSpPr>
            <p:cNvPr id="989" name="Google Shape;989;p102"/>
            <p:cNvSpPr/>
            <p:nvPr/>
          </p:nvSpPr>
          <p:spPr>
            <a:xfrm rot="10156315">
              <a:off x="6173851" y="863286"/>
              <a:ext cx="2074153" cy="1991720"/>
            </a:xfrm>
            <a:prstGeom prst="teardrop">
              <a:avLst>
                <a:gd fmla="val 100000" name="adj"/>
              </a:avLst>
            </a:prstGeom>
            <a:solidFill>
              <a:srgbClr val="9B6D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 name="Google Shape;990;p102"/>
            <p:cNvPicPr preferRelativeResize="0"/>
            <p:nvPr/>
          </p:nvPicPr>
          <p:blipFill>
            <a:blip r:embed="rId6">
              <a:alphaModFix/>
            </a:blip>
            <a:stretch>
              <a:fillRect/>
            </a:stretch>
          </p:blipFill>
          <p:spPr>
            <a:xfrm>
              <a:off x="4970675" y="1042050"/>
              <a:ext cx="2699623" cy="3758551"/>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4" name="Shape 994"/>
        <p:cNvGrpSpPr/>
        <p:nvPr/>
      </p:nvGrpSpPr>
      <p:grpSpPr>
        <a:xfrm>
          <a:off x="0" y="0"/>
          <a:ext cx="0" cy="0"/>
          <a:chOff x="0" y="0"/>
          <a:chExt cx="0" cy="0"/>
        </a:xfrm>
      </p:grpSpPr>
      <p:sp>
        <p:nvSpPr>
          <p:cNvPr id="995" name="Google Shape;995;p10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6" name="Google Shape;996;p10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7" name="Google Shape;997;p10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8" name="Google Shape;998;p10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9" name="Google Shape;999;p10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Bound Services</a:t>
            </a:r>
            <a:endParaRPr/>
          </a:p>
        </p:txBody>
      </p:sp>
      <p:sp>
        <p:nvSpPr>
          <p:cNvPr id="1000" name="Google Shape;1000;p10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1" name="Google Shape;1001;p10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02" name="Google Shape;1002;p10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03" name="Google Shape;1003;p10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4" name="Google Shape;1004;p103"/>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Setelah client menerima </a:t>
            </a:r>
            <a:r>
              <a:rPr lang="en" sz="1000" u="sng">
                <a:solidFill>
                  <a:schemeClr val="hlink"/>
                </a:solidFill>
                <a:latin typeface="Montserrat"/>
                <a:ea typeface="Montserrat"/>
                <a:cs typeface="Montserrat"/>
                <a:sym typeface="Montserrat"/>
                <a:hlinkClick r:id="rId4"/>
              </a:rPr>
              <a:t>IBinder</a:t>
            </a:r>
            <a:r>
              <a:rPr lang="en" sz="1000">
                <a:latin typeface="Montserrat"/>
                <a:ea typeface="Montserrat"/>
                <a:cs typeface="Montserrat"/>
                <a:sym typeface="Montserrat"/>
              </a:rPr>
              <a:t>, client berinteraksi dengan service melalui interface itu.</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Ada </a:t>
            </a:r>
            <a:r>
              <a:rPr lang="en" sz="1000">
                <a:latin typeface="Montserrat"/>
                <a:ea typeface="Montserrat"/>
                <a:cs typeface="Montserrat"/>
                <a:sym typeface="Montserrat"/>
              </a:rPr>
              <a:t>sejumlah cara untuk mengimplementasikan Bound Services</a:t>
            </a:r>
            <a:r>
              <a:rPr lang="en" sz="1000">
                <a:latin typeface="Montserrat"/>
                <a:ea typeface="Montserrat"/>
                <a:cs typeface="Montserrat"/>
                <a:sym typeface="Montserrat"/>
              </a:rPr>
              <a:t>, dan implementasi tersebut </a:t>
            </a:r>
            <a:r>
              <a:rPr b="1" lang="en" sz="1000">
                <a:latin typeface="Montserrat"/>
                <a:ea typeface="Montserrat"/>
                <a:cs typeface="Montserrat"/>
                <a:sym typeface="Montserrat"/>
              </a:rPr>
              <a:t>lebih menantang</a:t>
            </a:r>
            <a:r>
              <a:rPr b="1" lang="en" sz="1000">
                <a:latin typeface="Montserrat"/>
                <a:ea typeface="Montserrat"/>
                <a:cs typeface="Montserrat"/>
                <a:sym typeface="Montserrat"/>
              </a:rPr>
              <a:t> daripada Started Services</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Berhubung Bounding Service hanya berjalan selama ada komponen service yang mengikatnya, implementasi kita nggak jauh jauh dari situ. Cekidut!</a:t>
            </a:r>
            <a:endParaRPr sz="1000">
              <a:latin typeface="Montserrat"/>
              <a:ea typeface="Montserrat"/>
              <a:cs typeface="Montserrat"/>
              <a:sym typeface="Montserrat"/>
            </a:endParaRPr>
          </a:p>
        </p:txBody>
      </p:sp>
      <p:pic>
        <p:nvPicPr>
          <p:cNvPr id="1005" name="Google Shape;1005;p103"/>
          <p:cNvPicPr preferRelativeResize="0"/>
          <p:nvPr/>
        </p:nvPicPr>
        <p:blipFill>
          <a:blip r:embed="rId5">
            <a:alphaModFix/>
          </a:blip>
          <a:stretch>
            <a:fillRect/>
          </a:stretch>
        </p:blipFill>
        <p:spPr>
          <a:xfrm>
            <a:off x="5493175" y="1042050"/>
            <a:ext cx="2538250" cy="3758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09" name="Shape 1009"/>
        <p:cNvGrpSpPr/>
        <p:nvPr/>
      </p:nvGrpSpPr>
      <p:grpSpPr>
        <a:xfrm>
          <a:off x="0" y="0"/>
          <a:ext cx="0" cy="0"/>
          <a:chOff x="0" y="0"/>
          <a:chExt cx="0" cy="0"/>
        </a:xfrm>
      </p:grpSpPr>
      <p:sp>
        <p:nvSpPr>
          <p:cNvPr id="1010" name="Google Shape;1010;p10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1" name="Google Shape;1011;p10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2" name="Google Shape;1012;p10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3" name="Google Shape;1013;p10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4" name="Google Shape;1014;p10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Bound Services</a:t>
            </a:r>
            <a:endParaRPr/>
          </a:p>
        </p:txBody>
      </p:sp>
      <p:sp>
        <p:nvSpPr>
          <p:cNvPr id="1015" name="Google Shape;1015;p10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16" name="Google Shape;1016;p10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17" name="Google Shape;1017;p10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18" name="Google Shape;1018;p10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19" name="Google Shape;1019;p104"/>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M</a:t>
            </a:r>
            <a:r>
              <a:rPr b="1" lang="en" sz="1200">
                <a:solidFill>
                  <a:schemeClr val="accent1"/>
                </a:solidFill>
                <a:latin typeface="Montserrat"/>
                <a:ea typeface="Montserrat"/>
                <a:cs typeface="Montserrat"/>
                <a:sym typeface="Montserrat"/>
              </a:rPr>
              <a:t>engikat ke Services</a:t>
            </a:r>
            <a:endParaRPr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Cara u</a:t>
            </a:r>
            <a:r>
              <a:rPr lang="en" sz="1000">
                <a:latin typeface="Montserrat"/>
                <a:ea typeface="Montserrat"/>
                <a:cs typeface="Montserrat"/>
                <a:sym typeface="Montserrat"/>
              </a:rPr>
              <a:t>ntuk mengikat ke service yang dideklarasikan di file AndroidManifest.xml dan diimplementasikan oleh komponen aplikasi, gunakan </a:t>
            </a:r>
            <a:r>
              <a:rPr b="1" lang="en" sz="1000">
                <a:latin typeface="Courier New"/>
                <a:ea typeface="Courier New"/>
                <a:cs typeface="Courier New"/>
                <a:sym typeface="Courier New"/>
              </a:rPr>
              <a:t>bindService()</a:t>
            </a:r>
            <a:r>
              <a:rPr lang="en" sz="1000">
                <a:latin typeface="Montserrat"/>
                <a:ea typeface="Montserrat"/>
                <a:cs typeface="Montserrat"/>
                <a:sym typeface="Montserrat"/>
              </a:rPr>
              <a:t> dengan Explicit Intent.</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Namun ada satu catatan, nih. Jangan gunakan Implicit Intent untuk mengikat ke service. </a:t>
            </a:r>
            <a:endParaRPr sz="1000">
              <a:latin typeface="Montserrat"/>
              <a:ea typeface="Montserrat"/>
              <a:cs typeface="Montserrat"/>
              <a:sym typeface="Montserrat"/>
            </a:endParaRPr>
          </a:p>
          <a:p>
            <a:pPr indent="0" lvl="0" marL="0" rtl="0" algn="just">
              <a:lnSpc>
                <a:spcPct val="115000"/>
              </a:lnSpc>
              <a:spcBef>
                <a:spcPts val="1200"/>
              </a:spcBef>
              <a:spcAft>
                <a:spcPts val="1000"/>
              </a:spcAft>
              <a:buNone/>
            </a:pPr>
            <a:r>
              <a:rPr lang="en" sz="1000">
                <a:latin typeface="Montserrat"/>
                <a:ea typeface="Montserrat"/>
                <a:cs typeface="Montserrat"/>
                <a:sym typeface="Montserrat"/>
              </a:rPr>
              <a:t>Melakukan hal tersebut pada berdampak pada  keamanan, karena kita nggak bisa memastikan service yang akan merespons Intent tersebut, ditambah lagi user tidak bisa melihat service mana yang dimulai. </a:t>
            </a:r>
            <a:endParaRPr sz="1000">
              <a:latin typeface="Montserrat"/>
              <a:ea typeface="Montserrat"/>
              <a:cs typeface="Montserrat"/>
              <a:sym typeface="Montserrat"/>
            </a:endParaRPr>
          </a:p>
        </p:txBody>
      </p:sp>
      <p:pic>
        <p:nvPicPr>
          <p:cNvPr id="1020" name="Google Shape;1020;p104"/>
          <p:cNvPicPr preferRelativeResize="0"/>
          <p:nvPr/>
        </p:nvPicPr>
        <p:blipFill>
          <a:blip r:embed="rId4">
            <a:alphaModFix/>
          </a:blip>
          <a:stretch>
            <a:fillRect/>
          </a:stretch>
        </p:blipFill>
        <p:spPr>
          <a:xfrm flipH="1">
            <a:off x="5593099" y="1136812"/>
            <a:ext cx="2276475" cy="3441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313" name="Shape 313"/>
        <p:cNvGrpSpPr/>
        <p:nvPr/>
      </p:nvGrpSpPr>
      <p:grpSpPr>
        <a:xfrm>
          <a:off x="0" y="0"/>
          <a:ext cx="0" cy="0"/>
          <a:chOff x="0" y="0"/>
          <a:chExt cx="0" cy="0"/>
        </a:xfrm>
      </p:grpSpPr>
      <p:sp>
        <p:nvSpPr>
          <p:cNvPr id="314" name="Google Shape;314;p6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5" name="Google Shape;315;p6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6" name="Google Shape;316;p6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7" name="Google Shape;317;p6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8" name="Google Shape;318;p6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Review</a:t>
            </a:r>
            <a:endParaRPr b="1" i="0" sz="1100" u="none" cap="none" strike="noStrike">
              <a:solidFill>
                <a:srgbClr val="FFFFFF"/>
              </a:solidFill>
              <a:latin typeface="Montserrat"/>
              <a:ea typeface="Montserrat"/>
              <a:cs typeface="Montserrat"/>
              <a:sym typeface="Montserrat"/>
            </a:endParaRPr>
          </a:p>
        </p:txBody>
      </p:sp>
      <p:sp>
        <p:nvSpPr>
          <p:cNvPr id="319" name="Google Shape;319;p6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20" name="Google Shape;320;p6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21" name="Google Shape;321;p6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22" name="Google Shape;322;p6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23" name="Google Shape;323;p60"/>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Berhubung apa yang dibahas hari ini menjadi bagian dari Background Process, gimana kalau kita flashback dulu?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Kita </a:t>
            </a:r>
            <a:r>
              <a:rPr b="1" lang="en">
                <a:solidFill>
                  <a:schemeClr val="accent1"/>
                </a:solidFill>
                <a:latin typeface="Montserrat"/>
                <a:ea typeface="Montserrat"/>
                <a:cs typeface="Montserrat"/>
                <a:sym typeface="Montserrat"/>
              </a:rPr>
              <a:t>Review bahasan Background Process</a:t>
            </a:r>
            <a:r>
              <a:rPr b="1" lang="en">
                <a:solidFill>
                  <a:srgbClr val="FFFFFF"/>
                </a:solidFill>
                <a:latin typeface="Montserrat"/>
                <a:ea typeface="Montserrat"/>
                <a:cs typeface="Montserrat"/>
                <a:sym typeface="Montserrat"/>
              </a:rPr>
              <a:t> yuk~</a:t>
            </a:r>
            <a:endParaRPr b="1">
              <a:solidFill>
                <a:srgbClr val="FFFFFF"/>
              </a:solidFill>
              <a:latin typeface="Montserrat"/>
              <a:ea typeface="Montserrat"/>
              <a:cs typeface="Montserrat"/>
              <a:sym typeface="Montserrat"/>
            </a:endParaRPr>
          </a:p>
        </p:txBody>
      </p:sp>
      <p:pic>
        <p:nvPicPr>
          <p:cNvPr id="324" name="Google Shape;324;p60"/>
          <p:cNvPicPr preferRelativeResize="0"/>
          <p:nvPr/>
        </p:nvPicPr>
        <p:blipFill>
          <a:blip r:embed="rId4">
            <a:alphaModFix/>
          </a:blip>
          <a:stretch>
            <a:fillRect/>
          </a:stretch>
        </p:blipFill>
        <p:spPr>
          <a:xfrm>
            <a:off x="1087850" y="1104900"/>
            <a:ext cx="2847625" cy="3611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24" name="Shape 1024"/>
        <p:cNvGrpSpPr/>
        <p:nvPr/>
      </p:nvGrpSpPr>
      <p:grpSpPr>
        <a:xfrm>
          <a:off x="0" y="0"/>
          <a:ext cx="0" cy="0"/>
          <a:chOff x="0" y="0"/>
          <a:chExt cx="0" cy="0"/>
        </a:xfrm>
      </p:grpSpPr>
      <p:sp>
        <p:nvSpPr>
          <p:cNvPr id="1025" name="Google Shape;1025;p10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6" name="Google Shape;1026;p10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7" name="Google Shape;1027;p1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8" name="Google Shape;1028;p1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9" name="Google Shape;1029;p10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Bound Services</a:t>
            </a:r>
            <a:endParaRPr/>
          </a:p>
        </p:txBody>
      </p:sp>
      <p:sp>
        <p:nvSpPr>
          <p:cNvPr id="1030" name="Google Shape;1030;p10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31" name="Google Shape;1031;p10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32" name="Google Shape;1032;p10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33" name="Google Shape;1033;p10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34" name="Google Shape;1034;p105"/>
          <p:cNvSpPr txBox="1"/>
          <p:nvPr/>
        </p:nvSpPr>
        <p:spPr>
          <a:xfrm>
            <a:off x="484625" y="914400"/>
            <a:ext cx="4151400" cy="3601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t/>
            </a:r>
            <a:endParaRPr sz="1000">
              <a:latin typeface="Montserrat"/>
              <a:ea typeface="Montserrat"/>
              <a:cs typeface="Montserrat"/>
              <a:sym typeface="Montserrat"/>
            </a:endParaRPr>
          </a:p>
          <a:p>
            <a:pPr indent="0" lvl="0" marL="0" rtl="0" algn="just">
              <a:lnSpc>
                <a:spcPct val="115000"/>
              </a:lnSpc>
              <a:spcBef>
                <a:spcPts val="1200"/>
              </a:spcBef>
              <a:spcAft>
                <a:spcPts val="1000"/>
              </a:spcAft>
              <a:buNone/>
            </a:pPr>
            <a:r>
              <a:rPr lang="en" sz="1000">
                <a:latin typeface="Montserrat"/>
                <a:ea typeface="Montserrat"/>
                <a:cs typeface="Montserrat"/>
                <a:sym typeface="Montserrat"/>
              </a:rPr>
              <a:t>Berhubungan dengan aturan terkait keamanan ini, mulai dengan Android 5.0 (API level 21) sistem membuat exception jika kita memanggil bindService() dengan Implicit Intent.</a:t>
            </a:r>
            <a:endParaRPr sz="1000">
              <a:latin typeface="Montserrat"/>
              <a:ea typeface="Montserrat"/>
              <a:cs typeface="Montserrat"/>
              <a:sym typeface="Montserrat"/>
            </a:endParaRPr>
          </a:p>
        </p:txBody>
      </p:sp>
      <p:pic>
        <p:nvPicPr>
          <p:cNvPr id="1035" name="Google Shape;1035;p105"/>
          <p:cNvPicPr preferRelativeResize="0"/>
          <p:nvPr/>
        </p:nvPicPr>
        <p:blipFill>
          <a:blip r:embed="rId4">
            <a:alphaModFix/>
          </a:blip>
          <a:stretch>
            <a:fillRect/>
          </a:stretch>
        </p:blipFill>
        <p:spPr>
          <a:xfrm>
            <a:off x="5245625" y="1104900"/>
            <a:ext cx="2751462" cy="38861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39" name="Shape 1039"/>
        <p:cNvGrpSpPr/>
        <p:nvPr/>
      </p:nvGrpSpPr>
      <p:grpSpPr>
        <a:xfrm>
          <a:off x="0" y="0"/>
          <a:ext cx="0" cy="0"/>
          <a:chOff x="0" y="0"/>
          <a:chExt cx="0" cy="0"/>
        </a:xfrm>
      </p:grpSpPr>
      <p:sp>
        <p:nvSpPr>
          <p:cNvPr id="1040" name="Google Shape;1040;p10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1" name="Google Shape;1041;p10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2" name="Google Shape;1042;p10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3" name="Google Shape;1043;p10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4" name="Google Shape;1044;p10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Bound Services</a:t>
            </a:r>
            <a:endParaRPr/>
          </a:p>
        </p:txBody>
      </p:sp>
      <p:sp>
        <p:nvSpPr>
          <p:cNvPr id="1045" name="Google Shape;1045;p10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46" name="Google Shape;1046;p10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47" name="Google Shape;1047;p10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48" name="Google Shape;1048;p10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49" name="Google Shape;1049;p106"/>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Bound Services vs Started Services</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B</a:t>
            </a:r>
            <a:r>
              <a:rPr lang="en" sz="1000">
                <a:latin typeface="Montserrat"/>
                <a:ea typeface="Montserrat"/>
                <a:cs typeface="Montserrat"/>
                <a:sym typeface="Montserrat"/>
              </a:rPr>
              <a:t>erikut adalah daftar perbedaan antara Bound Services dan Started Services:</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Char char="●"/>
            </a:pPr>
            <a:r>
              <a:rPr lang="en" sz="1000">
                <a:latin typeface="Montserrat"/>
                <a:ea typeface="Montserrat"/>
                <a:cs typeface="Montserrat"/>
                <a:sym typeface="Montserrat"/>
              </a:rPr>
              <a:t>Komponen client </a:t>
            </a:r>
            <a:r>
              <a:rPr b="1" lang="en" sz="1000">
                <a:latin typeface="Montserrat"/>
                <a:ea typeface="Montserrat"/>
                <a:cs typeface="Montserrat"/>
                <a:sym typeface="Montserrat"/>
              </a:rPr>
              <a:t>tidak memiliki koneksi </a:t>
            </a:r>
            <a:r>
              <a:rPr lang="en" sz="1000">
                <a:latin typeface="Montserrat"/>
                <a:ea typeface="Montserrat"/>
                <a:cs typeface="Montserrat"/>
                <a:sym typeface="Montserrat"/>
              </a:rPr>
              <a:t>ke Started Services. Melainkan hanya menjalankan Intents melalui </a:t>
            </a:r>
            <a:r>
              <a:rPr b="1" lang="en" sz="1000">
                <a:latin typeface="Courier New"/>
                <a:ea typeface="Courier New"/>
                <a:cs typeface="Courier New"/>
                <a:sym typeface="Courier New"/>
              </a:rPr>
              <a:t>startService()</a:t>
            </a:r>
            <a:r>
              <a:rPr lang="en" sz="1000">
                <a:latin typeface="Montserrat"/>
                <a:ea typeface="Montserrat"/>
                <a:cs typeface="Montserrat"/>
                <a:sym typeface="Montserrat"/>
              </a:rPr>
              <a:t> atau </a:t>
            </a:r>
            <a:r>
              <a:rPr b="1" lang="en" sz="1000">
                <a:latin typeface="Courier New"/>
                <a:ea typeface="Courier New"/>
                <a:cs typeface="Courier New"/>
                <a:sym typeface="Courier New"/>
              </a:rPr>
              <a:t>stopService()</a:t>
            </a:r>
            <a:r>
              <a:rPr lang="en" sz="1000">
                <a:latin typeface="Montserrat"/>
                <a:ea typeface="Montserrat"/>
                <a:cs typeface="Montserrat"/>
                <a:sym typeface="Montserrat"/>
              </a:rPr>
              <a:t> yang diproses oleh Services Memulai </a:t>
            </a:r>
            <a:r>
              <a:rPr b="1" lang="en" sz="1000">
                <a:latin typeface="Courier New"/>
                <a:ea typeface="Courier New"/>
                <a:cs typeface="Courier New"/>
                <a:sym typeface="Courier New"/>
              </a:rPr>
              <a:t>onStartCommand()</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Char char="●"/>
            </a:pPr>
            <a:r>
              <a:rPr lang="en" sz="1000">
                <a:latin typeface="Montserrat"/>
                <a:ea typeface="Montserrat"/>
                <a:cs typeface="Montserrat"/>
                <a:sym typeface="Montserrat"/>
              </a:rPr>
              <a:t>Ketika komponen client (Activity, Fragment, atau Services lain) terhubung ke Bound Services, ia </a:t>
            </a:r>
            <a:r>
              <a:rPr b="1" lang="en" sz="1000">
                <a:latin typeface="Montserrat"/>
                <a:ea typeface="Montserrat"/>
                <a:cs typeface="Montserrat"/>
                <a:sym typeface="Montserrat"/>
              </a:rPr>
              <a:t>memiliki objek IBinder </a:t>
            </a:r>
            <a:r>
              <a:rPr lang="en" sz="1000">
                <a:latin typeface="Montserrat"/>
                <a:ea typeface="Montserrat"/>
                <a:cs typeface="Montserrat"/>
                <a:sym typeface="Montserrat"/>
              </a:rPr>
              <a:t>yang dapat digunakan untuk memanggil method pada Bound Services.</a:t>
            </a:r>
            <a:endParaRPr sz="1000">
              <a:latin typeface="Montserrat"/>
              <a:ea typeface="Montserrat"/>
              <a:cs typeface="Montserrat"/>
              <a:sym typeface="Montserrat"/>
            </a:endParaRPr>
          </a:p>
        </p:txBody>
      </p:sp>
      <p:pic>
        <p:nvPicPr>
          <p:cNvPr id="1050" name="Google Shape;1050;p106"/>
          <p:cNvPicPr preferRelativeResize="0"/>
          <p:nvPr/>
        </p:nvPicPr>
        <p:blipFill>
          <a:blip r:embed="rId4">
            <a:alphaModFix/>
          </a:blip>
          <a:stretch>
            <a:fillRect/>
          </a:stretch>
        </p:blipFill>
        <p:spPr>
          <a:xfrm>
            <a:off x="4788425" y="1398179"/>
            <a:ext cx="3825224" cy="308744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54" name="Shape 1054"/>
        <p:cNvGrpSpPr/>
        <p:nvPr/>
      </p:nvGrpSpPr>
      <p:grpSpPr>
        <a:xfrm>
          <a:off x="0" y="0"/>
          <a:ext cx="0" cy="0"/>
          <a:chOff x="0" y="0"/>
          <a:chExt cx="0" cy="0"/>
        </a:xfrm>
      </p:grpSpPr>
      <p:sp>
        <p:nvSpPr>
          <p:cNvPr id="1055" name="Google Shape;1055;p10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6" name="Google Shape;1056;p10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7" name="Google Shape;1057;p10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8" name="Google Shape;1058;p10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9" name="Google Shape;1059;p10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b="1" lang="en" sz="1100">
                <a:solidFill>
                  <a:schemeClr val="lt1"/>
                </a:solidFill>
                <a:latin typeface="Montserrat"/>
                <a:ea typeface="Montserrat"/>
                <a:cs typeface="Montserrat"/>
                <a:sym typeface="Montserrat"/>
              </a:rPr>
              <a:t>Android Background Process: Bound Services</a:t>
            </a:r>
            <a:endParaRPr/>
          </a:p>
        </p:txBody>
      </p:sp>
      <p:sp>
        <p:nvSpPr>
          <p:cNvPr id="1060" name="Google Shape;1060;p10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61" name="Google Shape;1061;p10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62" name="Google Shape;1062;p10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63" name="Google Shape;1063;p10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64" name="Google Shape;1064;p10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Dalam kedua kasus, jika Services (Bound atau Started) perlu mengirim pesan ke client terikat atau komponen apa pun yang memulai Services, ia harus </a:t>
            </a:r>
            <a:r>
              <a:rPr b="1" lang="en" sz="1000">
                <a:latin typeface="Montserrat"/>
                <a:ea typeface="Montserrat"/>
                <a:cs typeface="Montserrat"/>
                <a:sym typeface="Montserrat"/>
              </a:rPr>
              <a:t>menggunakan sesuatu seperti LocalBroadcastManager ketika client dan Services bersifat lokal untuk satu proses</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Services Bound biasanya tidak terhubung langsung ke komponen client yang terikat.</a:t>
            </a:r>
            <a:endParaRPr sz="1000">
              <a:latin typeface="Montserrat"/>
              <a:ea typeface="Montserrat"/>
              <a:cs typeface="Montserrat"/>
              <a:sym typeface="Montserrat"/>
            </a:endParaRPr>
          </a:p>
        </p:txBody>
      </p:sp>
      <p:pic>
        <p:nvPicPr>
          <p:cNvPr id="1065" name="Google Shape;1065;p107"/>
          <p:cNvPicPr preferRelativeResize="0"/>
          <p:nvPr/>
        </p:nvPicPr>
        <p:blipFill>
          <a:blip r:embed="rId4">
            <a:alphaModFix/>
          </a:blip>
          <a:stretch>
            <a:fillRect/>
          </a:stretch>
        </p:blipFill>
        <p:spPr>
          <a:xfrm>
            <a:off x="5470500" y="914400"/>
            <a:ext cx="2233967" cy="38861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069" name="Shape 1069"/>
        <p:cNvGrpSpPr/>
        <p:nvPr/>
      </p:nvGrpSpPr>
      <p:grpSpPr>
        <a:xfrm>
          <a:off x="0" y="0"/>
          <a:ext cx="0" cy="0"/>
          <a:chOff x="0" y="0"/>
          <a:chExt cx="0" cy="0"/>
        </a:xfrm>
      </p:grpSpPr>
      <p:sp>
        <p:nvSpPr>
          <p:cNvPr id="1070" name="Google Shape;1070;p10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1" name="Google Shape;1071;p10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2" name="Google Shape;1072;p10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3" name="Google Shape;1073;p10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4" name="Google Shape;1074;p10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075" name="Google Shape;1075;p10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76" name="Google Shape;1076;p10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77" name="Google Shape;1077;p10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78" name="Google Shape;1078;p10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79" name="Google Shape;1079;p108"/>
          <p:cNvSpPr txBox="1"/>
          <p:nvPr/>
        </p:nvSpPr>
        <p:spPr>
          <a:xfrm>
            <a:off x="4903225" y="914400"/>
            <a:ext cx="34887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Yippie! komponen service udah kita bahas semuanya </a:t>
            </a:r>
            <a:r>
              <a:rPr b="1" lang="en">
                <a:solidFill>
                  <a:srgbClr val="FFFFFF"/>
                </a:solidFill>
                <a:latin typeface="Montserrat"/>
                <a:ea typeface="Montserrat"/>
                <a:cs typeface="Montserrat"/>
                <a:sym typeface="Montserrat"/>
              </a:rPr>
              <a:t>😃</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Setelah selesai implementasi Services, kita masih perlu memantau prosesnya, nih.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Untuk bisa memantau perubahan services ada yang namanya  </a:t>
            </a:r>
            <a:r>
              <a:rPr b="1" lang="en">
                <a:solidFill>
                  <a:schemeClr val="accent1"/>
                </a:solidFill>
                <a:latin typeface="Montserrat"/>
                <a:ea typeface="Montserrat"/>
                <a:cs typeface="Montserrat"/>
                <a:sym typeface="Montserrat"/>
              </a:rPr>
              <a:t>L</a:t>
            </a:r>
            <a:r>
              <a:rPr b="1" lang="en">
                <a:solidFill>
                  <a:schemeClr val="accent1"/>
                </a:solidFill>
                <a:latin typeface="Montserrat"/>
                <a:ea typeface="Montserrat"/>
                <a:cs typeface="Montserrat"/>
                <a:sym typeface="Montserrat"/>
              </a:rPr>
              <a:t>ifecycle Services</a:t>
            </a:r>
            <a:r>
              <a:rPr b="1" lang="en">
                <a:solidFill>
                  <a:srgbClr val="FFFFFF"/>
                </a:solidFill>
                <a:latin typeface="Montserrat"/>
                <a:ea typeface="Montserrat"/>
                <a:cs typeface="Montserrat"/>
                <a:sym typeface="Montserrat"/>
              </a:rPr>
              <a:t>.</a:t>
            </a:r>
            <a:endParaRPr b="1">
              <a:solidFill>
                <a:srgbClr val="FFFFFF"/>
              </a:solidFill>
              <a:latin typeface="Montserrat"/>
              <a:ea typeface="Montserrat"/>
              <a:cs typeface="Montserrat"/>
              <a:sym typeface="Montserrat"/>
            </a:endParaRPr>
          </a:p>
        </p:txBody>
      </p:sp>
      <p:pic>
        <p:nvPicPr>
          <p:cNvPr id="1080" name="Google Shape;1080;p108"/>
          <p:cNvPicPr preferRelativeResize="0"/>
          <p:nvPr/>
        </p:nvPicPr>
        <p:blipFill>
          <a:blip r:embed="rId4">
            <a:alphaModFix/>
          </a:blip>
          <a:stretch>
            <a:fillRect/>
          </a:stretch>
        </p:blipFill>
        <p:spPr>
          <a:xfrm>
            <a:off x="1295400" y="876300"/>
            <a:ext cx="2409911" cy="388619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4" name="Shape 1084"/>
        <p:cNvGrpSpPr/>
        <p:nvPr/>
      </p:nvGrpSpPr>
      <p:grpSpPr>
        <a:xfrm>
          <a:off x="0" y="0"/>
          <a:ext cx="0" cy="0"/>
          <a:chOff x="0" y="0"/>
          <a:chExt cx="0" cy="0"/>
        </a:xfrm>
      </p:grpSpPr>
      <p:sp>
        <p:nvSpPr>
          <p:cNvPr id="1085" name="Google Shape;1085;p10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6" name="Google Shape;1086;p10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7" name="Google Shape;1087;p10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8" name="Google Shape;1088;p10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9" name="Google Shape;1089;p10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090" name="Google Shape;1090;p10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91" name="Google Shape;1091;p10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92" name="Google Shape;1092;p10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93" name="Google Shape;1093;p10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94" name="Google Shape;1094;p109"/>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Thread, Services, dan Komponen Lifecycle Android</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Untuk bisa memahami keterkaitan ketiganya, kita coba flashback dan melihat gambaran besar dari </a:t>
            </a:r>
            <a:r>
              <a:rPr lang="en" sz="1000">
                <a:latin typeface="Montserrat"/>
                <a:ea typeface="Montserrat"/>
                <a:cs typeface="Montserrat"/>
                <a:sym typeface="Montserrat"/>
              </a:rPr>
              <a:t>Services.</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Kode kita yang berjalan di Background thread seperti Java thread atau Executor </a:t>
            </a:r>
            <a:r>
              <a:rPr b="1" lang="en" sz="1000">
                <a:latin typeface="Montserrat"/>
                <a:ea typeface="Montserrat"/>
                <a:cs typeface="Montserrat"/>
                <a:sym typeface="Montserrat"/>
              </a:rPr>
              <a:t>tidak benar-benar terikat pada Android lifecycles komponen apa pun</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Kalau kita berpikir tentang suatu Activity, ia memiliki point awal dan akhir yang terpisah, berdasarkan interaksi user. Namun, point awal dan akhir ini </a:t>
            </a:r>
            <a:r>
              <a:rPr b="1" lang="en" sz="1000">
                <a:latin typeface="Montserrat"/>
                <a:ea typeface="Montserrat"/>
                <a:cs typeface="Montserrat"/>
                <a:sym typeface="Montserrat"/>
              </a:rPr>
              <a:t>tidak serta merta terhubung dengan lifecycles Thread</a:t>
            </a:r>
            <a:r>
              <a:rPr lang="en" sz="1000">
                <a:latin typeface="Montserrat"/>
                <a:ea typeface="Montserrat"/>
                <a:cs typeface="Montserrat"/>
                <a:sym typeface="Montserrat"/>
              </a:rPr>
              <a:t>.</a:t>
            </a:r>
            <a:endParaRPr sz="1000">
              <a:latin typeface="Montserrat"/>
              <a:ea typeface="Montserrat"/>
              <a:cs typeface="Montserrat"/>
              <a:sym typeface="Montserrat"/>
            </a:endParaRPr>
          </a:p>
        </p:txBody>
      </p:sp>
      <p:pic>
        <p:nvPicPr>
          <p:cNvPr id="1095" name="Google Shape;1095;p109"/>
          <p:cNvPicPr preferRelativeResize="0"/>
          <p:nvPr/>
        </p:nvPicPr>
        <p:blipFill>
          <a:blip r:embed="rId4">
            <a:alphaModFix/>
          </a:blip>
          <a:stretch>
            <a:fillRect/>
          </a:stretch>
        </p:blipFill>
        <p:spPr>
          <a:xfrm>
            <a:off x="4864625" y="1197030"/>
            <a:ext cx="3747523" cy="336142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9" name="Shape 1099"/>
        <p:cNvGrpSpPr/>
        <p:nvPr/>
      </p:nvGrpSpPr>
      <p:grpSpPr>
        <a:xfrm>
          <a:off x="0" y="0"/>
          <a:ext cx="0" cy="0"/>
          <a:chOff x="0" y="0"/>
          <a:chExt cx="0" cy="0"/>
        </a:xfrm>
      </p:grpSpPr>
      <p:sp>
        <p:nvSpPr>
          <p:cNvPr id="1100" name="Google Shape;1100;p11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1" name="Google Shape;1101;p11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2" name="Google Shape;1102;p11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3" name="Google Shape;1103;p11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4" name="Google Shape;1104;p11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105" name="Google Shape;1105;p11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06" name="Google Shape;1106;p11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07" name="Google Shape;1107;p11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08" name="Google Shape;1108;p11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09" name="Google Shape;1109;p110"/>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Belum paham nih 😅</a:t>
            </a:r>
            <a:br>
              <a:rPr b="1" lang="en" sz="1600">
                <a:solidFill>
                  <a:schemeClr val="accent6"/>
                </a:solidFill>
                <a:latin typeface="Montserrat"/>
                <a:ea typeface="Montserrat"/>
                <a:cs typeface="Montserrat"/>
                <a:sym typeface="Montserrat"/>
              </a:rPr>
            </a:br>
            <a:r>
              <a:rPr b="1" lang="en" sz="1600">
                <a:solidFill>
                  <a:schemeClr val="accent6"/>
                </a:solidFill>
                <a:latin typeface="Montserrat"/>
                <a:ea typeface="Montserrat"/>
                <a:cs typeface="Montserrat"/>
                <a:sym typeface="Montserrat"/>
              </a:rPr>
              <a:t>Gimana sih gambarannya?</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Berikut ini adalah high level point yang perlu diperhatikan dalam diagram ini.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Method </a:t>
            </a:r>
            <a:r>
              <a:rPr b="1" lang="en" sz="1000">
                <a:latin typeface="Montserrat"/>
                <a:ea typeface="Montserrat"/>
                <a:cs typeface="Montserrat"/>
                <a:sym typeface="Montserrat"/>
              </a:rPr>
              <a:t>onCreate()</a:t>
            </a:r>
            <a:r>
              <a:rPr lang="en" sz="1000">
                <a:latin typeface="Montserrat"/>
                <a:ea typeface="Montserrat"/>
                <a:cs typeface="Montserrat"/>
                <a:sym typeface="Montserrat"/>
              </a:rPr>
              <a:t> pada Services dipanggil ketika dibuat (dengan start atau binding).</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Char char="●"/>
            </a:pPr>
            <a:r>
              <a:rPr lang="en" sz="1000">
                <a:latin typeface="Montserrat"/>
                <a:ea typeface="Montserrat"/>
                <a:cs typeface="Montserrat"/>
                <a:sym typeface="Montserrat"/>
              </a:rPr>
              <a:t>Itu akan memunculkan Thread atau Executor beberapa waktu setelah itu dibuat.</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Char char="●"/>
            </a:pPr>
            <a:r>
              <a:rPr lang="en" sz="1000">
                <a:latin typeface="Montserrat"/>
                <a:ea typeface="Montserrat"/>
                <a:cs typeface="Montserrat"/>
                <a:sym typeface="Montserrat"/>
              </a:rPr>
              <a:t>Ketika Thread ini selesai, ia memberi tahu Services dengan memanggil </a:t>
            </a:r>
            <a:r>
              <a:rPr b="1" lang="en" sz="1000">
                <a:latin typeface="Montserrat"/>
                <a:ea typeface="Montserrat"/>
                <a:cs typeface="Montserrat"/>
                <a:sym typeface="Montserrat"/>
              </a:rPr>
              <a:t>stopSelf()</a:t>
            </a:r>
            <a:r>
              <a:rPr lang="en" sz="1000">
                <a:latin typeface="Montserrat"/>
                <a:ea typeface="Montserrat"/>
                <a:cs typeface="Montserrat"/>
                <a:sym typeface="Montserrat"/>
              </a:rPr>
              <a:t>. Ini adalah pola yang sangat umum dalam implementasi Services.</a:t>
            </a:r>
            <a:endParaRPr sz="1000">
              <a:latin typeface="Montserrat"/>
              <a:ea typeface="Montserrat"/>
              <a:cs typeface="Montserrat"/>
              <a:sym typeface="Montserrat"/>
            </a:endParaRPr>
          </a:p>
        </p:txBody>
      </p:sp>
      <p:pic>
        <p:nvPicPr>
          <p:cNvPr id="1110" name="Google Shape;1110;p110"/>
          <p:cNvPicPr preferRelativeResize="0"/>
          <p:nvPr/>
        </p:nvPicPr>
        <p:blipFill>
          <a:blip r:embed="rId4">
            <a:alphaModFix/>
          </a:blip>
          <a:stretch>
            <a:fillRect/>
          </a:stretch>
        </p:blipFill>
        <p:spPr>
          <a:xfrm>
            <a:off x="4815150" y="1944825"/>
            <a:ext cx="1695116" cy="2112973"/>
          </a:xfrm>
          <a:prstGeom prst="rect">
            <a:avLst/>
          </a:prstGeom>
          <a:noFill/>
          <a:ln>
            <a:noFill/>
          </a:ln>
        </p:spPr>
      </p:pic>
      <p:pic>
        <p:nvPicPr>
          <p:cNvPr id="1111" name="Google Shape;1111;p110"/>
          <p:cNvPicPr preferRelativeResize="0"/>
          <p:nvPr/>
        </p:nvPicPr>
        <p:blipFill>
          <a:blip r:embed="rId5">
            <a:alphaModFix/>
          </a:blip>
          <a:stretch>
            <a:fillRect/>
          </a:stretch>
        </p:blipFill>
        <p:spPr>
          <a:xfrm>
            <a:off x="6729725" y="1944824"/>
            <a:ext cx="1883925" cy="211296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5" name="Shape 1115"/>
        <p:cNvGrpSpPr/>
        <p:nvPr/>
      </p:nvGrpSpPr>
      <p:grpSpPr>
        <a:xfrm>
          <a:off x="0" y="0"/>
          <a:ext cx="0" cy="0"/>
          <a:chOff x="0" y="0"/>
          <a:chExt cx="0" cy="0"/>
        </a:xfrm>
      </p:grpSpPr>
      <p:sp>
        <p:nvSpPr>
          <p:cNvPr id="1116" name="Google Shape;1116;p11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7" name="Google Shape;1117;p11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8" name="Google Shape;1118;p11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9" name="Google Shape;1119;p11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0" name="Google Shape;1120;p11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121" name="Google Shape;1121;p11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22" name="Google Shape;1122;p11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23" name="Google Shape;1123;p11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24" name="Google Shape;1124;p11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25" name="Google Shape;1125;p111"/>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K</a:t>
            </a:r>
            <a:r>
              <a:rPr lang="en" sz="1000">
                <a:latin typeface="Montserrat"/>
                <a:ea typeface="Montserrat"/>
                <a:cs typeface="Montserrat"/>
                <a:sym typeface="Montserrat"/>
              </a:rPr>
              <a:t>ode yang kita tulis di thread atau executor task harus memberi tahu services apakah Background thread sudah mulai atau berhenti.</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Char char="●"/>
            </a:pPr>
            <a:r>
              <a:rPr lang="en" sz="1000">
                <a:latin typeface="Montserrat"/>
                <a:ea typeface="Montserrat"/>
                <a:cs typeface="Montserrat"/>
                <a:sym typeface="Montserrat"/>
              </a:rPr>
              <a:t>Ketika Thread dimulai, ia harus mengatur status awal services (dengan memanggil </a:t>
            </a:r>
            <a:r>
              <a:rPr b="1" lang="en" sz="1000">
                <a:latin typeface="Courier New"/>
                <a:ea typeface="Courier New"/>
                <a:cs typeface="Courier New"/>
                <a:sym typeface="Courier New"/>
              </a:rPr>
              <a:t>startService()</a:t>
            </a:r>
            <a:r>
              <a:rPr lang="en" sz="1000">
                <a:latin typeface="Montserrat"/>
                <a:ea typeface="Montserrat"/>
                <a:cs typeface="Montserrat"/>
                <a:sym typeface="Montserrat"/>
              </a:rPr>
              <a:t>)</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Char char="●"/>
            </a:pPr>
            <a:r>
              <a:rPr lang="en" sz="1000">
                <a:latin typeface="Montserrat"/>
                <a:ea typeface="Montserrat"/>
                <a:cs typeface="Montserrat"/>
                <a:sym typeface="Montserrat"/>
              </a:rPr>
              <a:t>Dan ketika Thread berhenti itu harus memanggil </a:t>
            </a:r>
            <a:r>
              <a:rPr b="1" lang="en" sz="1000">
                <a:latin typeface="Courier New"/>
                <a:ea typeface="Courier New"/>
                <a:cs typeface="Courier New"/>
                <a:sym typeface="Courier New"/>
              </a:rPr>
              <a:t>stopSelf()</a:t>
            </a:r>
            <a:r>
              <a:rPr lang="en" sz="1000">
                <a:latin typeface="Montserrat"/>
                <a:ea typeface="Montserrat"/>
                <a:cs typeface="Montserrat"/>
                <a:sym typeface="Montserrat"/>
              </a:rPr>
              <a:t>.</a:t>
            </a:r>
            <a:endParaRPr sz="1000">
              <a:latin typeface="Montserrat"/>
              <a:ea typeface="Montserrat"/>
              <a:cs typeface="Montserrat"/>
              <a:sym typeface="Montserrat"/>
            </a:endParaRPr>
          </a:p>
        </p:txBody>
      </p:sp>
      <p:pic>
        <p:nvPicPr>
          <p:cNvPr id="1126" name="Google Shape;1126;p111"/>
          <p:cNvPicPr preferRelativeResize="0"/>
          <p:nvPr/>
        </p:nvPicPr>
        <p:blipFill>
          <a:blip r:embed="rId4">
            <a:alphaModFix amt="0"/>
          </a:blip>
          <a:stretch>
            <a:fillRect/>
          </a:stretch>
        </p:blipFill>
        <p:spPr>
          <a:xfrm>
            <a:off x="4923625" y="1304637"/>
            <a:ext cx="4067974" cy="2534238"/>
          </a:xfrm>
          <a:prstGeom prst="rect">
            <a:avLst/>
          </a:prstGeom>
          <a:noFill/>
          <a:ln>
            <a:noFill/>
          </a:ln>
        </p:spPr>
      </p:pic>
      <p:pic>
        <p:nvPicPr>
          <p:cNvPr id="1127" name="Google Shape;1127;p111"/>
          <p:cNvPicPr preferRelativeResize="0"/>
          <p:nvPr/>
        </p:nvPicPr>
        <p:blipFill>
          <a:blip r:embed="rId5">
            <a:alphaModFix/>
          </a:blip>
          <a:stretch>
            <a:fillRect/>
          </a:stretch>
        </p:blipFill>
        <p:spPr>
          <a:xfrm>
            <a:off x="4815150" y="1944825"/>
            <a:ext cx="1695116" cy="2112973"/>
          </a:xfrm>
          <a:prstGeom prst="rect">
            <a:avLst/>
          </a:prstGeom>
          <a:noFill/>
          <a:ln>
            <a:noFill/>
          </a:ln>
        </p:spPr>
      </p:pic>
      <p:pic>
        <p:nvPicPr>
          <p:cNvPr id="1128" name="Google Shape;1128;p111"/>
          <p:cNvPicPr preferRelativeResize="0"/>
          <p:nvPr/>
        </p:nvPicPr>
        <p:blipFill>
          <a:blip r:embed="rId6">
            <a:alphaModFix/>
          </a:blip>
          <a:stretch>
            <a:fillRect/>
          </a:stretch>
        </p:blipFill>
        <p:spPr>
          <a:xfrm>
            <a:off x="6729725" y="1944824"/>
            <a:ext cx="1883925" cy="211296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32" name="Shape 1132"/>
        <p:cNvGrpSpPr/>
        <p:nvPr/>
      </p:nvGrpSpPr>
      <p:grpSpPr>
        <a:xfrm>
          <a:off x="0" y="0"/>
          <a:ext cx="0" cy="0"/>
          <a:chOff x="0" y="0"/>
          <a:chExt cx="0" cy="0"/>
        </a:xfrm>
      </p:grpSpPr>
      <p:sp>
        <p:nvSpPr>
          <p:cNvPr id="1133" name="Google Shape;1133;p11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4" name="Google Shape;1134;p11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5" name="Google Shape;1135;p11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6" name="Google Shape;1136;p11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7" name="Google Shape;1137;p11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138" name="Google Shape;1138;p11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39" name="Google Shape;1139;p11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40" name="Google Shape;1140;p11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41" name="Google Shape;1141;p11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42" name="Google Shape;1142;p112"/>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Method Services </a:t>
            </a:r>
            <a:r>
              <a:rPr b="1" lang="en" sz="1000">
                <a:latin typeface="Courier New"/>
                <a:ea typeface="Courier New"/>
                <a:cs typeface="Courier New"/>
                <a:sym typeface="Courier New"/>
              </a:rPr>
              <a:t>onDestroy()</a:t>
            </a:r>
            <a:r>
              <a:rPr lang="en" sz="1000">
                <a:latin typeface="Montserrat"/>
                <a:ea typeface="Montserrat"/>
                <a:cs typeface="Montserrat"/>
                <a:sym typeface="Montserrat"/>
              </a:rPr>
              <a:t> dipanggil oleh sistem Android hanya ketika kita memberi tahu services bahwa sudah waktunya berhenti.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Services tidak tahu apa yang terjadi dalam code yang berjalan di tugas Thread atau Pelaksana kita.</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Akan menjadi tanggung jawab kita untuk memberi tahu saat kita memulai, dan kapan kita selesai.</a:t>
            </a:r>
            <a:endParaRPr sz="1000">
              <a:latin typeface="Montserrat"/>
              <a:ea typeface="Montserrat"/>
              <a:cs typeface="Montserrat"/>
              <a:sym typeface="Montserrat"/>
            </a:endParaRPr>
          </a:p>
        </p:txBody>
      </p:sp>
      <p:pic>
        <p:nvPicPr>
          <p:cNvPr id="1143" name="Google Shape;1143;p112"/>
          <p:cNvPicPr preferRelativeResize="0"/>
          <p:nvPr/>
        </p:nvPicPr>
        <p:blipFill>
          <a:blip r:embed="rId4">
            <a:alphaModFix/>
          </a:blip>
          <a:stretch>
            <a:fillRect/>
          </a:stretch>
        </p:blipFill>
        <p:spPr>
          <a:xfrm>
            <a:off x="4815150" y="1944825"/>
            <a:ext cx="1695116" cy="2112973"/>
          </a:xfrm>
          <a:prstGeom prst="rect">
            <a:avLst/>
          </a:prstGeom>
          <a:noFill/>
          <a:ln>
            <a:noFill/>
          </a:ln>
        </p:spPr>
      </p:pic>
      <p:pic>
        <p:nvPicPr>
          <p:cNvPr id="1144" name="Google Shape;1144;p112"/>
          <p:cNvPicPr preferRelativeResize="0"/>
          <p:nvPr/>
        </p:nvPicPr>
        <p:blipFill>
          <a:blip r:embed="rId5">
            <a:alphaModFix/>
          </a:blip>
          <a:stretch>
            <a:fillRect/>
          </a:stretch>
        </p:blipFill>
        <p:spPr>
          <a:xfrm>
            <a:off x="6729725" y="1944824"/>
            <a:ext cx="1883925" cy="211296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48" name="Shape 1148"/>
        <p:cNvGrpSpPr/>
        <p:nvPr/>
      </p:nvGrpSpPr>
      <p:grpSpPr>
        <a:xfrm>
          <a:off x="0" y="0"/>
          <a:ext cx="0" cy="0"/>
          <a:chOff x="0" y="0"/>
          <a:chExt cx="0" cy="0"/>
        </a:xfrm>
      </p:grpSpPr>
      <p:sp>
        <p:nvSpPr>
          <p:cNvPr id="1149" name="Google Shape;1149;p11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0" name="Google Shape;1150;p11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1" name="Google Shape;1151;p11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2" name="Google Shape;1152;p11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3" name="Google Shape;1153;p11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154" name="Google Shape;1154;p11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55" name="Google Shape;1155;p11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56" name="Google Shape;1156;p11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57" name="Google Shape;1157;p11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58" name="Google Shape;1158;p113"/>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Lifecycle suatu services jauh lebih sederhana daripada suatu activity …</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Nggak cuma Service aja yang punya Lifecycle, Activity memiliki juga memiliki lifecycle.</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Dengan tingkat kesederhanaan yang berbeda ini, khusus pada lifecycle services, </a:t>
            </a:r>
            <a:r>
              <a:rPr lang="en" sz="1000">
                <a:latin typeface="Montserrat"/>
                <a:ea typeface="Montserrat"/>
                <a:cs typeface="Montserrat"/>
                <a:sym typeface="Montserrat"/>
              </a:rPr>
              <a:t>kita harus memperhatikan bagaimana services kita dibuat dan dihancurkan.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Karena tidak memiliki UI, service bisa terus berjalan di background tanpa diketahui user, bahkan jika user beralih ke aplikasi lain. Ini akan menghabiskan resources dan menguras baterai. </a:t>
            </a:r>
            <a:endParaRPr sz="1000">
              <a:latin typeface="Montserrat"/>
              <a:ea typeface="Montserrat"/>
              <a:cs typeface="Montserrat"/>
              <a:sym typeface="Montserrat"/>
            </a:endParaRPr>
          </a:p>
        </p:txBody>
      </p:sp>
      <p:pic>
        <p:nvPicPr>
          <p:cNvPr id="1159" name="Google Shape;1159;p113"/>
          <p:cNvPicPr preferRelativeResize="0"/>
          <p:nvPr/>
        </p:nvPicPr>
        <p:blipFill>
          <a:blip r:embed="rId4">
            <a:alphaModFix/>
          </a:blip>
          <a:stretch>
            <a:fillRect/>
          </a:stretch>
        </p:blipFill>
        <p:spPr>
          <a:xfrm>
            <a:off x="5348550" y="1216625"/>
            <a:ext cx="2786549" cy="34734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63" name="Shape 1163"/>
        <p:cNvGrpSpPr/>
        <p:nvPr/>
      </p:nvGrpSpPr>
      <p:grpSpPr>
        <a:xfrm>
          <a:off x="0" y="0"/>
          <a:ext cx="0" cy="0"/>
          <a:chOff x="0" y="0"/>
          <a:chExt cx="0" cy="0"/>
        </a:xfrm>
      </p:grpSpPr>
      <p:sp>
        <p:nvSpPr>
          <p:cNvPr id="1164" name="Google Shape;1164;p11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5" name="Google Shape;1165;p11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6" name="Google Shape;1166;p11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7" name="Google Shape;1167;p11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8" name="Google Shape;1168;p11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169" name="Google Shape;1169;p11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0" name="Google Shape;1170;p11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71" name="Google Shape;1171;p11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72" name="Google Shape;1172;p11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3" name="Google Shape;1173;p114"/>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Lifecycle suatu services dari saat dibuat hingga dihancurkan dapat mengikuti salah satu dari dua tipe ini, yaitu :</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Char char="●"/>
            </a:pPr>
            <a:r>
              <a:rPr lang="en" sz="1000">
                <a:latin typeface="Montserrat"/>
                <a:ea typeface="Montserrat"/>
                <a:cs typeface="Montserrat"/>
                <a:sym typeface="Montserrat"/>
              </a:rPr>
              <a:t>Started Services</a:t>
            </a:r>
            <a:endParaRPr sz="1000">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Char char="●"/>
            </a:pPr>
            <a:r>
              <a:rPr lang="en" sz="1000">
                <a:latin typeface="Montserrat"/>
                <a:ea typeface="Montserrat"/>
                <a:cs typeface="Montserrat"/>
                <a:sym typeface="Montserrat"/>
              </a:rPr>
              <a:t>Bound Services</a:t>
            </a:r>
            <a:endParaRPr sz="1000">
              <a:latin typeface="Montserrat"/>
              <a:ea typeface="Montserrat"/>
              <a:cs typeface="Montserrat"/>
              <a:sym typeface="Montserrat"/>
            </a:endParaRPr>
          </a:p>
        </p:txBody>
      </p:sp>
      <p:pic>
        <p:nvPicPr>
          <p:cNvPr id="1174" name="Google Shape;1174;p114"/>
          <p:cNvPicPr preferRelativeResize="0"/>
          <p:nvPr/>
        </p:nvPicPr>
        <p:blipFill>
          <a:blip r:embed="rId4">
            <a:alphaModFix/>
          </a:blip>
          <a:stretch>
            <a:fillRect/>
          </a:stretch>
        </p:blipFill>
        <p:spPr>
          <a:xfrm>
            <a:off x="5550425" y="1004775"/>
            <a:ext cx="2208322" cy="3795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8" name="Shape 328"/>
        <p:cNvGrpSpPr/>
        <p:nvPr/>
      </p:nvGrpSpPr>
      <p:grpSpPr>
        <a:xfrm>
          <a:off x="0" y="0"/>
          <a:ext cx="0" cy="0"/>
          <a:chOff x="0" y="0"/>
          <a:chExt cx="0" cy="0"/>
        </a:xfrm>
      </p:grpSpPr>
      <p:sp>
        <p:nvSpPr>
          <p:cNvPr id="329" name="Google Shape;329;p6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0" name="Google Shape;330;p6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1" name="Google Shape;331;p6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2" name="Google Shape;332;p6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3" name="Google Shape;333;p6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Review</a:t>
            </a:r>
            <a:endParaRPr/>
          </a:p>
        </p:txBody>
      </p:sp>
      <p:sp>
        <p:nvSpPr>
          <p:cNvPr id="334" name="Google Shape;334;p6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35" name="Google Shape;335;p6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36" name="Google Shape;336;p6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37" name="Google Shape;337;p6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38" name="Google Shape;338;p61"/>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Bahas ulang k</a:t>
            </a:r>
            <a:r>
              <a:rPr b="1" lang="en" sz="1600">
                <a:solidFill>
                  <a:schemeClr val="accent6"/>
                </a:solidFill>
                <a:latin typeface="Montserrat"/>
                <a:ea typeface="Montserrat"/>
                <a:cs typeface="Montserrat"/>
                <a:sym typeface="Montserrat"/>
              </a:rPr>
              <a:t>omponen background dulu yuk?</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latin typeface="Montserrat"/>
                <a:ea typeface="Montserrat"/>
                <a:cs typeface="Montserrat"/>
                <a:sym typeface="Montserrat"/>
              </a:rPr>
              <a:t>Komponen Android Background Process itu tuh ada tiga. Masih ingat komponennya apa aja? </a:t>
            </a:r>
            <a:endParaRPr sz="1000">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latin typeface="Montserrat"/>
                <a:ea typeface="Montserrat"/>
                <a:cs typeface="Montserrat"/>
                <a:sym typeface="Montserrat"/>
              </a:rPr>
              <a:t>Kita cek </a:t>
            </a:r>
            <a:r>
              <a:rPr lang="en" sz="1000">
                <a:latin typeface="Montserrat"/>
                <a:ea typeface="Montserrat"/>
                <a:cs typeface="Montserrat"/>
                <a:sym typeface="Montserrat"/>
              </a:rPr>
              <a:t>beberapa </a:t>
            </a:r>
            <a:r>
              <a:rPr b="1" lang="en" sz="1000">
                <a:latin typeface="Montserrat"/>
                <a:ea typeface="Montserrat"/>
                <a:cs typeface="Montserrat"/>
                <a:sym typeface="Montserrat"/>
              </a:rPr>
              <a:t>komponen </a:t>
            </a:r>
            <a:r>
              <a:rPr lang="en" sz="1000">
                <a:latin typeface="Montserrat"/>
                <a:ea typeface="Montserrat"/>
                <a:cs typeface="Montserrat"/>
                <a:sym typeface="Montserrat"/>
              </a:rPr>
              <a:t>berikut ini untuk melakukan Background Process:</a:t>
            </a:r>
            <a:endParaRPr sz="1000">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Thread</a:t>
            </a:r>
            <a:endParaRPr b="1" sz="1000">
              <a:solidFill>
                <a:srgbClr val="F2AB2F"/>
              </a:solidFill>
              <a:latin typeface="Montserrat"/>
              <a:ea typeface="Montserrat"/>
              <a:cs typeface="Montserrat"/>
              <a:sym typeface="Montserrat"/>
            </a:endParaRPr>
          </a:p>
          <a:p>
            <a:pPr indent="-292100" lvl="0" marL="457200" marR="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Background Thread</a:t>
            </a:r>
            <a:endParaRPr sz="1000">
              <a:latin typeface="Montserrat"/>
              <a:ea typeface="Montserrat"/>
              <a:cs typeface="Montserrat"/>
              <a:sym typeface="Montserrat"/>
            </a:endParaRPr>
          </a:p>
          <a:p>
            <a:pPr indent="-292100" lvl="0" marL="457200" marR="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Class Handler</a:t>
            </a:r>
            <a:endParaRPr sz="1000">
              <a:latin typeface="Montserrat"/>
              <a:ea typeface="Montserrat"/>
              <a:cs typeface="Montserrat"/>
              <a:sym typeface="Montserrat"/>
            </a:endParaRPr>
          </a:p>
          <a:p>
            <a:pPr indent="-292100" lvl="0" marL="457200" marR="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AsyncTask</a:t>
            </a:r>
            <a:endParaRPr sz="1000">
              <a:latin typeface="Montserrat"/>
              <a:ea typeface="Montserrat"/>
              <a:cs typeface="Montserrat"/>
              <a:sym typeface="Montserrat"/>
            </a:endParaRPr>
          </a:p>
          <a:p>
            <a:pPr indent="-292100" lvl="0" marL="457200" marR="0" rtl="0" algn="just">
              <a:lnSpc>
                <a:spcPct val="115000"/>
              </a:lnSpc>
              <a:spcBef>
                <a:spcPts val="1000"/>
              </a:spcBef>
              <a:spcAft>
                <a:spcPts val="1000"/>
              </a:spcAft>
              <a:buSzPts val="1000"/>
              <a:buFont typeface="Montserrat"/>
              <a:buChar char="●"/>
            </a:pPr>
            <a:r>
              <a:rPr lang="en" sz="1000">
                <a:latin typeface="Montserrat"/>
                <a:ea typeface="Montserrat"/>
                <a:cs typeface="Montserrat"/>
                <a:sym typeface="Montserrat"/>
              </a:rPr>
              <a:t>Coroutines</a:t>
            </a:r>
            <a:endParaRPr b="1" i="1" sz="1000">
              <a:solidFill>
                <a:srgbClr val="F2AB2F"/>
              </a:solidFill>
              <a:latin typeface="Montserrat"/>
              <a:ea typeface="Montserrat"/>
              <a:cs typeface="Montserrat"/>
              <a:sym typeface="Montserrat"/>
            </a:endParaRPr>
          </a:p>
        </p:txBody>
      </p:sp>
      <p:pic>
        <p:nvPicPr>
          <p:cNvPr id="339" name="Google Shape;339;p61"/>
          <p:cNvPicPr preferRelativeResize="0"/>
          <p:nvPr/>
        </p:nvPicPr>
        <p:blipFill>
          <a:blip r:embed="rId4">
            <a:alphaModFix amt="0"/>
          </a:blip>
          <a:stretch>
            <a:fillRect/>
          </a:stretch>
        </p:blipFill>
        <p:spPr>
          <a:xfrm>
            <a:off x="4965025" y="1829461"/>
            <a:ext cx="3426799" cy="2056075"/>
          </a:xfrm>
          <a:prstGeom prst="rect">
            <a:avLst/>
          </a:prstGeom>
          <a:noFill/>
          <a:ln>
            <a:noFill/>
          </a:ln>
        </p:spPr>
      </p:pic>
      <p:pic>
        <p:nvPicPr>
          <p:cNvPr id="340" name="Google Shape;340;p61"/>
          <p:cNvPicPr preferRelativeResize="0"/>
          <p:nvPr/>
        </p:nvPicPr>
        <p:blipFill>
          <a:blip r:embed="rId5">
            <a:alphaModFix/>
          </a:blip>
          <a:stretch>
            <a:fillRect/>
          </a:stretch>
        </p:blipFill>
        <p:spPr>
          <a:xfrm>
            <a:off x="4773125" y="1702962"/>
            <a:ext cx="3840527" cy="232531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78" name="Shape 1178"/>
        <p:cNvGrpSpPr/>
        <p:nvPr/>
      </p:nvGrpSpPr>
      <p:grpSpPr>
        <a:xfrm>
          <a:off x="0" y="0"/>
          <a:ext cx="0" cy="0"/>
          <a:chOff x="0" y="0"/>
          <a:chExt cx="0" cy="0"/>
        </a:xfrm>
      </p:grpSpPr>
      <p:sp>
        <p:nvSpPr>
          <p:cNvPr id="1179" name="Google Shape;1179;p11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0" name="Google Shape;1180;p11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1" name="Google Shape;1181;p11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2" name="Google Shape;1182;p11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3" name="Google Shape;1183;p11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184" name="Google Shape;1184;p11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85" name="Google Shape;1185;p11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86" name="Google Shape;1186;p11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87" name="Google Shape;1187;p11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88" name="Google Shape;1188;p115"/>
          <p:cNvSpPr txBox="1"/>
          <p:nvPr/>
        </p:nvSpPr>
        <p:spPr>
          <a:xfrm>
            <a:off x="465575" y="914400"/>
            <a:ext cx="41703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Started Services</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Services ini dibuat ketika komponen lain memanggil </a:t>
            </a:r>
            <a:r>
              <a:rPr b="1" lang="en" sz="1000">
                <a:latin typeface="Montserrat"/>
                <a:ea typeface="Montserrat"/>
                <a:cs typeface="Montserrat"/>
                <a:sym typeface="Montserrat"/>
              </a:rPr>
              <a:t>startService()</a:t>
            </a:r>
            <a:r>
              <a:rPr lang="en" sz="1000">
                <a:latin typeface="Montserrat"/>
                <a:ea typeface="Montserrat"/>
                <a:cs typeface="Montserrat"/>
                <a:sym typeface="Montserrat"/>
              </a:rPr>
              <a:t>. Services kemudian berjalan tanpa batas waktu dan harus berhenti sendiri dengan memanggil stopSelf(). </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Komponen lain juga dapat menghentikan services dengan memanggil </a:t>
            </a:r>
            <a:r>
              <a:rPr b="1" lang="en" sz="1000">
                <a:latin typeface="Montserrat"/>
                <a:ea typeface="Montserrat"/>
                <a:cs typeface="Montserrat"/>
                <a:sym typeface="Montserrat"/>
              </a:rPr>
              <a:t>stopService()</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Ketika services dihentikan, sistem akan menghancurkannya.</a:t>
            </a:r>
            <a:endParaRPr sz="1000">
              <a:latin typeface="Montserrat"/>
              <a:ea typeface="Montserrat"/>
              <a:cs typeface="Montserrat"/>
              <a:sym typeface="Montserrat"/>
            </a:endParaRPr>
          </a:p>
        </p:txBody>
      </p:sp>
      <p:pic>
        <p:nvPicPr>
          <p:cNvPr id="1189" name="Google Shape;1189;p115"/>
          <p:cNvPicPr preferRelativeResize="0"/>
          <p:nvPr/>
        </p:nvPicPr>
        <p:blipFill>
          <a:blip r:embed="rId4">
            <a:alphaModFix/>
          </a:blip>
          <a:stretch>
            <a:fillRect/>
          </a:stretch>
        </p:blipFill>
        <p:spPr>
          <a:xfrm>
            <a:off x="5348550" y="1216625"/>
            <a:ext cx="2786549" cy="34734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93" name="Shape 1193"/>
        <p:cNvGrpSpPr/>
        <p:nvPr/>
      </p:nvGrpSpPr>
      <p:grpSpPr>
        <a:xfrm>
          <a:off x="0" y="0"/>
          <a:ext cx="0" cy="0"/>
          <a:chOff x="0" y="0"/>
          <a:chExt cx="0" cy="0"/>
        </a:xfrm>
      </p:grpSpPr>
      <p:sp>
        <p:nvSpPr>
          <p:cNvPr id="1194" name="Google Shape;1194;p11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95" name="Google Shape;1195;p11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96" name="Google Shape;1196;p1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97" name="Google Shape;1197;p1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98" name="Google Shape;1198;p11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199" name="Google Shape;1199;p11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00" name="Google Shape;1200;p11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01" name="Google Shape;1201;p11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02" name="Google Shape;1202;p11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03" name="Google Shape;1203;p116"/>
          <p:cNvSpPr txBox="1"/>
          <p:nvPr/>
        </p:nvSpPr>
        <p:spPr>
          <a:xfrm>
            <a:off x="465575" y="914400"/>
            <a:ext cx="41703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Bound Services</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Services ini dibuat ketika komponen lain (client) memanggil </a:t>
            </a:r>
            <a:r>
              <a:rPr b="1" lang="en" sz="1000">
                <a:latin typeface="Montserrat"/>
                <a:ea typeface="Montserrat"/>
                <a:cs typeface="Montserrat"/>
                <a:sym typeface="Montserrat"/>
              </a:rPr>
              <a:t>bindService()</a:t>
            </a:r>
            <a:r>
              <a:rPr lang="en" sz="1000">
                <a:latin typeface="Montserrat"/>
                <a:ea typeface="Montserrat"/>
                <a:cs typeface="Montserrat"/>
                <a:sym typeface="Montserrat"/>
              </a:rPr>
              <a:t>. Client kemudian berkomunikasi dengan services melalui interface </a:t>
            </a:r>
            <a:r>
              <a:rPr lang="en" sz="1000" u="sng">
                <a:solidFill>
                  <a:schemeClr val="hlink"/>
                </a:solidFill>
                <a:latin typeface="Montserrat"/>
                <a:ea typeface="Montserrat"/>
                <a:cs typeface="Montserrat"/>
                <a:sym typeface="Montserrat"/>
                <a:hlinkClick r:id="rId4"/>
              </a:rPr>
              <a:t>IBinder</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Client dapat menutup koneksi dengan memanggil </a:t>
            </a:r>
            <a:r>
              <a:rPr b="1" lang="en" sz="1000">
                <a:latin typeface="Montserrat"/>
                <a:ea typeface="Montserrat"/>
                <a:cs typeface="Montserrat"/>
                <a:sym typeface="Montserrat"/>
              </a:rPr>
              <a:t>unbindService()</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Banyak client dapat membinding/mengikat ke services yang sama dan ketika semuanya tidak mengikat, sistem akan menghancurkan services. Services tidak perlu berhenti sendiri.</a:t>
            </a:r>
            <a:endParaRPr sz="1000">
              <a:latin typeface="Montserrat"/>
              <a:ea typeface="Montserrat"/>
              <a:cs typeface="Montserrat"/>
              <a:sym typeface="Montserrat"/>
            </a:endParaRPr>
          </a:p>
        </p:txBody>
      </p:sp>
      <p:pic>
        <p:nvPicPr>
          <p:cNvPr id="1204" name="Google Shape;1204;p116"/>
          <p:cNvPicPr preferRelativeResize="0"/>
          <p:nvPr/>
        </p:nvPicPr>
        <p:blipFill>
          <a:blip r:embed="rId5">
            <a:alphaModFix/>
          </a:blip>
          <a:stretch>
            <a:fillRect/>
          </a:stretch>
        </p:blipFill>
        <p:spPr>
          <a:xfrm>
            <a:off x="5348550" y="1216625"/>
            <a:ext cx="2786549" cy="34734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8" name="Shape 1208"/>
        <p:cNvGrpSpPr/>
        <p:nvPr/>
      </p:nvGrpSpPr>
      <p:grpSpPr>
        <a:xfrm>
          <a:off x="0" y="0"/>
          <a:ext cx="0" cy="0"/>
          <a:chOff x="0" y="0"/>
          <a:chExt cx="0" cy="0"/>
        </a:xfrm>
      </p:grpSpPr>
      <p:sp>
        <p:nvSpPr>
          <p:cNvPr id="1209" name="Google Shape;1209;p11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0" name="Google Shape;1210;p11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1" name="Google Shape;1211;p11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2" name="Google Shape;1212;p11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3" name="Google Shape;1213;p11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214" name="Google Shape;1214;p11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15" name="Google Shape;1215;p11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16" name="Google Shape;1216;p11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17" name="Google Shape;1217;p11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18" name="Google Shape;1218;p11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Bagaimana Penggunaan Started Service dan Bound Service?</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Kedua tipe tersebut, baik Started Services maupun Bound Services </a:t>
            </a:r>
            <a:r>
              <a:rPr b="1" lang="en" sz="1000">
                <a:latin typeface="Montserrat"/>
                <a:ea typeface="Montserrat"/>
                <a:cs typeface="Montserrat"/>
                <a:sym typeface="Montserrat"/>
              </a:rPr>
              <a:t>tidak sepenuhnya terpisah</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Kita dapat mengikat ke services yang sudah dimulai dengan </a:t>
            </a:r>
            <a:r>
              <a:rPr b="1" lang="en" sz="1000">
                <a:latin typeface="Courier New"/>
                <a:ea typeface="Courier New"/>
                <a:cs typeface="Courier New"/>
                <a:sym typeface="Courier New"/>
              </a:rPr>
              <a:t>startService()</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Misalnya, kita dapat memulai services musik pada background dengan memanggil </a:t>
            </a:r>
            <a:r>
              <a:rPr b="1" lang="en" sz="1000">
                <a:latin typeface="Courier New"/>
                <a:ea typeface="Courier New"/>
                <a:cs typeface="Courier New"/>
                <a:sym typeface="Courier New"/>
              </a:rPr>
              <a:t>startService()</a:t>
            </a:r>
            <a:r>
              <a:rPr lang="en" sz="1000">
                <a:latin typeface="Montserrat"/>
                <a:ea typeface="Montserrat"/>
                <a:cs typeface="Montserrat"/>
                <a:sym typeface="Montserrat"/>
              </a:rPr>
              <a:t> dengan Intent yang mengidentifikasi musik yang akan diputar. </a:t>
            </a:r>
            <a:endParaRPr sz="1000">
              <a:latin typeface="Montserrat"/>
              <a:ea typeface="Montserrat"/>
              <a:cs typeface="Montserrat"/>
              <a:sym typeface="Montserrat"/>
            </a:endParaRPr>
          </a:p>
        </p:txBody>
      </p:sp>
      <p:pic>
        <p:nvPicPr>
          <p:cNvPr id="1219" name="Google Shape;1219;p117"/>
          <p:cNvPicPr preferRelativeResize="0"/>
          <p:nvPr/>
        </p:nvPicPr>
        <p:blipFill>
          <a:blip r:embed="rId4">
            <a:alphaModFix/>
          </a:blip>
          <a:stretch>
            <a:fillRect/>
          </a:stretch>
        </p:blipFill>
        <p:spPr>
          <a:xfrm>
            <a:off x="5550425" y="1104900"/>
            <a:ext cx="2287026" cy="357000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3" name="Shape 1223"/>
        <p:cNvGrpSpPr/>
        <p:nvPr/>
      </p:nvGrpSpPr>
      <p:grpSpPr>
        <a:xfrm>
          <a:off x="0" y="0"/>
          <a:ext cx="0" cy="0"/>
          <a:chOff x="0" y="0"/>
          <a:chExt cx="0" cy="0"/>
        </a:xfrm>
      </p:grpSpPr>
      <p:sp>
        <p:nvSpPr>
          <p:cNvPr id="1224" name="Google Shape;1224;p11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5" name="Google Shape;1225;p11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6" name="Google Shape;1226;p11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7" name="Google Shape;1227;p11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8" name="Google Shape;1228;p11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b="1" i="0" sz="1100" u="none" cap="none" strike="noStrike">
              <a:solidFill>
                <a:srgbClr val="FFFFFF"/>
              </a:solidFill>
              <a:latin typeface="Montserrat"/>
              <a:ea typeface="Montserrat"/>
              <a:cs typeface="Montserrat"/>
              <a:sym typeface="Montserrat"/>
            </a:endParaRPr>
          </a:p>
        </p:txBody>
      </p:sp>
      <p:sp>
        <p:nvSpPr>
          <p:cNvPr id="1229" name="Google Shape;1229;p11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30" name="Google Shape;1230;p11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31" name="Google Shape;1231;p11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32" name="Google Shape;1232;p11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33" name="Google Shape;1233;p118"/>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Kemudian, mungkin ketika user ingin melakukan kontrol atas pemain atau mendapatkan informasi tentang lagu saat ini, suatu activity dapat mengikat ke services dengan memanggil </a:t>
            </a:r>
            <a:r>
              <a:rPr b="1" lang="en" sz="1000">
                <a:latin typeface="Courier New"/>
                <a:ea typeface="Courier New"/>
                <a:cs typeface="Courier New"/>
                <a:sym typeface="Courier New"/>
              </a:rPr>
              <a:t>bindService()</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Dalam kasus seperti ini, </a:t>
            </a:r>
            <a:r>
              <a:rPr b="1" lang="en" sz="1000">
                <a:latin typeface="Courier New"/>
                <a:ea typeface="Courier New"/>
                <a:cs typeface="Courier New"/>
                <a:sym typeface="Courier New"/>
              </a:rPr>
              <a:t>stopService()</a:t>
            </a:r>
            <a:r>
              <a:rPr lang="en" sz="1000">
                <a:latin typeface="Montserrat"/>
                <a:ea typeface="Montserrat"/>
                <a:cs typeface="Montserrat"/>
                <a:sym typeface="Montserrat"/>
              </a:rPr>
              <a:t> atau </a:t>
            </a:r>
            <a:r>
              <a:rPr b="1" lang="en" sz="1000">
                <a:latin typeface="Courier New"/>
                <a:ea typeface="Courier New"/>
                <a:cs typeface="Courier New"/>
                <a:sym typeface="Courier New"/>
              </a:rPr>
              <a:t>stopSelf()</a:t>
            </a:r>
            <a:r>
              <a:rPr lang="en" sz="1000">
                <a:latin typeface="Montserrat"/>
                <a:ea typeface="Montserrat"/>
                <a:cs typeface="Montserrat"/>
                <a:sym typeface="Montserrat"/>
              </a:rPr>
              <a:t> tidak benar-benar menghentikan services sampai semua client meng-unbind services tersebut.</a:t>
            </a:r>
            <a:endParaRPr sz="1000">
              <a:latin typeface="Montserrat"/>
              <a:ea typeface="Montserrat"/>
              <a:cs typeface="Montserrat"/>
              <a:sym typeface="Montserrat"/>
            </a:endParaRPr>
          </a:p>
        </p:txBody>
      </p:sp>
      <p:grpSp>
        <p:nvGrpSpPr>
          <p:cNvPr id="1234" name="Google Shape;1234;p118"/>
          <p:cNvGrpSpPr/>
          <p:nvPr/>
        </p:nvGrpSpPr>
        <p:grpSpPr>
          <a:xfrm>
            <a:off x="5055600" y="694783"/>
            <a:ext cx="2898098" cy="4029842"/>
            <a:chOff x="5055600" y="694783"/>
            <a:chExt cx="2898098" cy="4029842"/>
          </a:xfrm>
        </p:grpSpPr>
        <p:pic>
          <p:nvPicPr>
            <p:cNvPr id="1235" name="Google Shape;1235;p118"/>
            <p:cNvPicPr preferRelativeResize="0"/>
            <p:nvPr/>
          </p:nvPicPr>
          <p:blipFill>
            <a:blip r:embed="rId4">
              <a:alphaModFix/>
            </a:blip>
            <a:stretch>
              <a:fillRect/>
            </a:stretch>
          </p:blipFill>
          <p:spPr>
            <a:xfrm>
              <a:off x="5055600" y="1113550"/>
              <a:ext cx="2546101" cy="3611075"/>
            </a:xfrm>
            <a:prstGeom prst="rect">
              <a:avLst/>
            </a:prstGeom>
            <a:noFill/>
            <a:ln>
              <a:noFill/>
            </a:ln>
          </p:spPr>
        </p:pic>
        <p:pic>
          <p:nvPicPr>
            <p:cNvPr id="1236" name="Google Shape;1236;p118"/>
            <p:cNvPicPr preferRelativeResize="0"/>
            <p:nvPr/>
          </p:nvPicPr>
          <p:blipFill>
            <a:blip r:embed="rId5">
              <a:alphaModFix/>
            </a:blip>
            <a:stretch>
              <a:fillRect/>
            </a:stretch>
          </p:blipFill>
          <p:spPr>
            <a:xfrm>
              <a:off x="6623150" y="694783"/>
              <a:ext cx="1330548" cy="2076964"/>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40" name="Shape 1240"/>
        <p:cNvGrpSpPr/>
        <p:nvPr/>
      </p:nvGrpSpPr>
      <p:grpSpPr>
        <a:xfrm>
          <a:off x="0" y="0"/>
          <a:ext cx="0" cy="0"/>
          <a:chOff x="0" y="0"/>
          <a:chExt cx="0" cy="0"/>
        </a:xfrm>
      </p:grpSpPr>
      <p:sp>
        <p:nvSpPr>
          <p:cNvPr id="1241" name="Google Shape;1241;p11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2" name="Google Shape;1242;p11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3" name="Google Shape;1243;p11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4" name="Google Shape;1244;p11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5" name="Google Shape;1245;p11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a:p>
        </p:txBody>
      </p:sp>
      <p:sp>
        <p:nvSpPr>
          <p:cNvPr id="1246" name="Google Shape;1246;p11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47" name="Google Shape;1247;p11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48" name="Google Shape;1248;p11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49" name="Google Shape;1249;p11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50" name="Google Shape;1250;p119"/>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Jadi, </a:t>
            </a:r>
            <a:r>
              <a:rPr b="1" lang="en" sz="1600">
                <a:solidFill>
                  <a:schemeClr val="accent6"/>
                </a:solidFill>
                <a:latin typeface="Montserrat"/>
                <a:ea typeface="Montserrat"/>
                <a:cs typeface="Montserrat"/>
                <a:sym typeface="Montserrat"/>
              </a:rPr>
              <a:t>Gimana tuh Lifecycle-nya Service?</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Seperti halnya activity, service memiliki method lifecycle callback yang bisa kita implementasikan untuk memantau perubahan keadaan service dan melakukan pekerjaan pada waktu yang sesuai.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Pada gambar adalah kerangka service yang memperagakan setiap method lifecycle.</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Catatan nih, Lifecycle-nya Started service dan Bound Service itu beda loh!</a:t>
            </a:r>
            <a:endParaRPr sz="1000">
              <a:latin typeface="Montserrat"/>
              <a:ea typeface="Montserrat"/>
              <a:cs typeface="Montserrat"/>
              <a:sym typeface="Montserrat"/>
            </a:endParaRPr>
          </a:p>
        </p:txBody>
      </p:sp>
      <p:pic>
        <p:nvPicPr>
          <p:cNvPr id="1251" name="Google Shape;1251;p119"/>
          <p:cNvPicPr preferRelativeResize="0"/>
          <p:nvPr/>
        </p:nvPicPr>
        <p:blipFill>
          <a:blip r:embed="rId4">
            <a:alphaModFix/>
          </a:blip>
          <a:stretch>
            <a:fillRect/>
          </a:stretch>
        </p:blipFill>
        <p:spPr>
          <a:xfrm>
            <a:off x="5099150" y="888742"/>
            <a:ext cx="3292674" cy="393750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55" name="Shape 1255"/>
        <p:cNvGrpSpPr/>
        <p:nvPr/>
      </p:nvGrpSpPr>
      <p:grpSpPr>
        <a:xfrm>
          <a:off x="0" y="0"/>
          <a:ext cx="0" cy="0"/>
          <a:chOff x="0" y="0"/>
          <a:chExt cx="0" cy="0"/>
        </a:xfrm>
      </p:grpSpPr>
      <p:sp>
        <p:nvSpPr>
          <p:cNvPr id="1256" name="Google Shape;1256;p12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7" name="Google Shape;1257;p12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8" name="Google Shape;1258;p12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9" name="Google Shape;1259;p12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0" name="Google Shape;1260;p12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Lifecycle Services</a:t>
            </a:r>
            <a:endParaRPr/>
          </a:p>
        </p:txBody>
      </p:sp>
      <p:sp>
        <p:nvSpPr>
          <p:cNvPr id="1261" name="Google Shape;1261;p12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62" name="Google Shape;1262;p12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63" name="Google Shape;1263;p12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64" name="Google Shape;1264;p12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65" name="Google Shape;1265;p120"/>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Lifecycle Started Service vs Bound Service</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Bound Service hanya tersedia untuk menyajikan komponen aplikasi yang terikat padanya, sehingga bila tidak ada lagi komponen yang diikat ke service tersebut, sistem akan memusnahkannya.</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Bound Service tidak perlu dihentikan secara eksplisit seperti halnya Started Service (menggunakan </a:t>
            </a:r>
            <a:r>
              <a:rPr b="1" lang="en" sz="1000">
                <a:latin typeface="Courier New"/>
                <a:ea typeface="Courier New"/>
                <a:cs typeface="Courier New"/>
                <a:sym typeface="Courier New"/>
              </a:rPr>
              <a:t>stopService()</a:t>
            </a:r>
            <a:r>
              <a:rPr lang="en" sz="1000">
                <a:latin typeface="Montserrat"/>
                <a:ea typeface="Montserrat"/>
                <a:cs typeface="Montserrat"/>
                <a:sym typeface="Montserrat"/>
              </a:rPr>
              <a:t> atau </a:t>
            </a:r>
            <a:r>
              <a:rPr b="1" lang="en" sz="1000">
                <a:latin typeface="Courier New"/>
                <a:ea typeface="Courier New"/>
                <a:cs typeface="Courier New"/>
                <a:sym typeface="Courier New"/>
              </a:rPr>
              <a:t>stopSelf()</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Gambar ini adalah menampilkan perbedaan lifecycle dari keduanya.</a:t>
            </a:r>
            <a:endParaRPr sz="1000">
              <a:latin typeface="Montserrat"/>
              <a:ea typeface="Montserrat"/>
              <a:cs typeface="Montserrat"/>
              <a:sym typeface="Montserrat"/>
            </a:endParaRPr>
          </a:p>
        </p:txBody>
      </p:sp>
      <p:pic>
        <p:nvPicPr>
          <p:cNvPr id="1266" name="Google Shape;1266;p120"/>
          <p:cNvPicPr preferRelativeResize="0"/>
          <p:nvPr/>
        </p:nvPicPr>
        <p:blipFill>
          <a:blip r:embed="rId4">
            <a:alphaModFix amt="0"/>
          </a:blip>
          <a:stretch>
            <a:fillRect/>
          </a:stretch>
        </p:blipFill>
        <p:spPr>
          <a:xfrm>
            <a:off x="5217275" y="937720"/>
            <a:ext cx="2945950" cy="3839567"/>
          </a:xfrm>
          <a:prstGeom prst="rect">
            <a:avLst/>
          </a:prstGeom>
          <a:noFill/>
          <a:ln>
            <a:noFill/>
          </a:ln>
        </p:spPr>
      </p:pic>
      <p:pic>
        <p:nvPicPr>
          <p:cNvPr id="1267" name="Google Shape;1267;p120"/>
          <p:cNvPicPr preferRelativeResize="0"/>
          <p:nvPr/>
        </p:nvPicPr>
        <p:blipFill>
          <a:blip r:embed="rId5">
            <a:alphaModFix/>
          </a:blip>
          <a:stretch>
            <a:fillRect/>
          </a:stretch>
        </p:blipFill>
        <p:spPr>
          <a:xfrm>
            <a:off x="5295975" y="914400"/>
            <a:ext cx="3051268" cy="388619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271" name="Shape 1271"/>
        <p:cNvGrpSpPr/>
        <p:nvPr/>
      </p:nvGrpSpPr>
      <p:grpSpPr>
        <a:xfrm>
          <a:off x="0" y="0"/>
          <a:ext cx="0" cy="0"/>
          <a:chOff x="0" y="0"/>
          <a:chExt cx="0" cy="0"/>
        </a:xfrm>
      </p:grpSpPr>
      <p:sp>
        <p:nvSpPr>
          <p:cNvPr id="1272" name="Google Shape;1272;p12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3" name="Google Shape;1273;p12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4" name="Google Shape;1274;p1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5" name="Google Shape;1275;p1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6" name="Google Shape;1276;p12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Receiver</a:t>
            </a:r>
            <a:endParaRPr b="1" i="0" sz="1100" u="none" cap="none" strike="noStrike">
              <a:solidFill>
                <a:srgbClr val="FFFFFF"/>
              </a:solidFill>
              <a:latin typeface="Montserrat"/>
              <a:ea typeface="Montserrat"/>
              <a:cs typeface="Montserrat"/>
              <a:sym typeface="Montserrat"/>
            </a:endParaRPr>
          </a:p>
        </p:txBody>
      </p:sp>
      <p:sp>
        <p:nvSpPr>
          <p:cNvPr id="1277" name="Google Shape;1277;p12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78" name="Google Shape;1278;p12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79" name="Google Shape;1279;p12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80" name="Google Shape;1280;p12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81" name="Google Shape;1281;p121"/>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Okey, kita udah Clear nih belajar tentang Services</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Terakhir, kita akan belajar komponen ketiga dalam Background process, yaitu </a:t>
            </a:r>
            <a:r>
              <a:rPr b="1" lang="en">
                <a:solidFill>
                  <a:schemeClr val="accent1"/>
                </a:solidFill>
                <a:latin typeface="Montserrat"/>
                <a:ea typeface="Montserrat"/>
                <a:cs typeface="Montserrat"/>
                <a:sym typeface="Montserrat"/>
              </a:rPr>
              <a:t>Receiver</a:t>
            </a:r>
            <a:r>
              <a:rPr b="1" lang="en">
                <a:solidFill>
                  <a:schemeClr val="lt1"/>
                </a:solidFill>
                <a:latin typeface="Montserrat"/>
                <a:ea typeface="Montserrat"/>
                <a:cs typeface="Montserrat"/>
                <a:sym typeface="Montserrat"/>
              </a:rPr>
              <a:t>.</a:t>
            </a:r>
            <a:endParaRPr b="1">
              <a:solidFill>
                <a:schemeClr val="lt1"/>
              </a:solidFill>
              <a:latin typeface="Montserrat"/>
              <a:ea typeface="Montserrat"/>
              <a:cs typeface="Montserrat"/>
              <a:sym typeface="Montserrat"/>
            </a:endParaRPr>
          </a:p>
        </p:txBody>
      </p:sp>
      <p:pic>
        <p:nvPicPr>
          <p:cNvPr id="1282" name="Google Shape;1282;p121"/>
          <p:cNvPicPr preferRelativeResize="0"/>
          <p:nvPr/>
        </p:nvPicPr>
        <p:blipFill>
          <a:blip r:embed="rId4">
            <a:alphaModFix/>
          </a:blip>
          <a:stretch>
            <a:fillRect/>
          </a:stretch>
        </p:blipFill>
        <p:spPr>
          <a:xfrm>
            <a:off x="1485900" y="914400"/>
            <a:ext cx="2101824" cy="3886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6" name="Shape 1286"/>
        <p:cNvGrpSpPr/>
        <p:nvPr/>
      </p:nvGrpSpPr>
      <p:grpSpPr>
        <a:xfrm>
          <a:off x="0" y="0"/>
          <a:ext cx="0" cy="0"/>
          <a:chOff x="0" y="0"/>
          <a:chExt cx="0" cy="0"/>
        </a:xfrm>
      </p:grpSpPr>
      <p:sp>
        <p:nvSpPr>
          <p:cNvPr id="1287" name="Google Shape;1287;p12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88" name="Google Shape;1288;p12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89" name="Google Shape;1289;p12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0" name="Google Shape;1290;p12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1" name="Google Shape;1291;p12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Receiver</a:t>
            </a:r>
            <a:endParaRPr b="1" i="0" sz="1100" u="none" cap="none" strike="noStrike">
              <a:solidFill>
                <a:srgbClr val="FFFFFF"/>
              </a:solidFill>
              <a:latin typeface="Montserrat"/>
              <a:ea typeface="Montserrat"/>
              <a:cs typeface="Montserrat"/>
              <a:sym typeface="Montserrat"/>
            </a:endParaRPr>
          </a:p>
        </p:txBody>
      </p:sp>
      <p:sp>
        <p:nvSpPr>
          <p:cNvPr id="1292" name="Google Shape;1292;p12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93" name="Google Shape;1293;p12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94" name="Google Shape;1294;p12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95" name="Google Shape;1295;p12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96" name="Google Shape;1296;p122"/>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itu Receiver?</a:t>
            </a:r>
            <a:endParaRPr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Setiap blok code di Kotlin dapat memiliki (atau bahkan beberapa) tipe sebagai receiver, membuat fungsi dan properti receiver tersedia di blok code itu tanpa </a:t>
            </a:r>
            <a:r>
              <a:rPr lang="en" sz="1000">
                <a:latin typeface="Montserrat"/>
                <a:ea typeface="Montserrat"/>
                <a:cs typeface="Montserrat"/>
                <a:sym typeface="Montserrat"/>
              </a:rPr>
              <a:t>men-kualifikasinya</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 Receiver menggunakan pola publish-subscribe. </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Dimana ketika sebuah event dijalankan (publish), komponen lain yang telah mendaftar untuk menggunakan event tersebut (subscribed) dapat menjalankan perintah-perintah tertentu.</a:t>
            </a:r>
            <a:endParaRPr sz="1000">
              <a:latin typeface="Montserrat"/>
              <a:ea typeface="Montserrat"/>
              <a:cs typeface="Montserrat"/>
              <a:sym typeface="Montserrat"/>
            </a:endParaRPr>
          </a:p>
        </p:txBody>
      </p:sp>
      <p:grpSp>
        <p:nvGrpSpPr>
          <p:cNvPr id="1297" name="Google Shape;1297;p122"/>
          <p:cNvGrpSpPr/>
          <p:nvPr/>
        </p:nvGrpSpPr>
        <p:grpSpPr>
          <a:xfrm>
            <a:off x="5093225" y="1088124"/>
            <a:ext cx="3469175" cy="3654574"/>
            <a:chOff x="4788425" y="1088124"/>
            <a:chExt cx="3469175" cy="3654574"/>
          </a:xfrm>
        </p:grpSpPr>
        <p:pic>
          <p:nvPicPr>
            <p:cNvPr id="1298" name="Google Shape;1298;p122"/>
            <p:cNvPicPr preferRelativeResize="0"/>
            <p:nvPr/>
          </p:nvPicPr>
          <p:blipFill>
            <a:blip r:embed="rId4">
              <a:alphaModFix/>
            </a:blip>
            <a:stretch>
              <a:fillRect/>
            </a:stretch>
          </p:blipFill>
          <p:spPr>
            <a:xfrm>
              <a:off x="4788425" y="1088124"/>
              <a:ext cx="2342999" cy="3654574"/>
            </a:xfrm>
            <a:prstGeom prst="rect">
              <a:avLst/>
            </a:prstGeom>
            <a:noFill/>
            <a:ln>
              <a:noFill/>
            </a:ln>
          </p:spPr>
        </p:pic>
        <p:sp>
          <p:nvSpPr>
            <p:cNvPr id="1299" name="Google Shape;1299;p122"/>
            <p:cNvSpPr/>
            <p:nvPr/>
          </p:nvSpPr>
          <p:spPr>
            <a:xfrm rot="-10257388">
              <a:off x="6120995" y="1649981"/>
              <a:ext cx="2004011" cy="1843667"/>
            </a:xfrm>
            <a:prstGeom prst="teardrop">
              <a:avLst>
                <a:gd fmla="val 10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0" name="Google Shape;1300;p122"/>
            <p:cNvPicPr preferRelativeResize="0"/>
            <p:nvPr/>
          </p:nvPicPr>
          <p:blipFill>
            <a:blip r:embed="rId5">
              <a:alphaModFix/>
            </a:blip>
            <a:stretch>
              <a:fillRect/>
            </a:stretch>
          </p:blipFill>
          <p:spPr>
            <a:xfrm>
              <a:off x="6450125" y="2070260"/>
              <a:ext cx="1345701" cy="1003125"/>
            </a:xfrm>
            <a:prstGeom prst="rect">
              <a:avLst/>
            </a:prstGeom>
            <a:noFill/>
            <a:ln>
              <a:noFill/>
            </a:ln>
          </p:spPr>
        </p:pic>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04" name="Shape 1304"/>
        <p:cNvGrpSpPr/>
        <p:nvPr/>
      </p:nvGrpSpPr>
      <p:grpSpPr>
        <a:xfrm>
          <a:off x="0" y="0"/>
          <a:ext cx="0" cy="0"/>
          <a:chOff x="0" y="0"/>
          <a:chExt cx="0" cy="0"/>
        </a:xfrm>
      </p:grpSpPr>
      <p:sp>
        <p:nvSpPr>
          <p:cNvPr id="1305" name="Google Shape;1305;p12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6" name="Google Shape;1306;p12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7" name="Google Shape;1307;p12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8" name="Google Shape;1308;p12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9" name="Google Shape;1309;p12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Receiver</a:t>
            </a:r>
            <a:endParaRPr b="1" i="0" sz="1100" u="none" cap="none" strike="noStrike">
              <a:solidFill>
                <a:srgbClr val="FFFFFF"/>
              </a:solidFill>
              <a:latin typeface="Montserrat"/>
              <a:ea typeface="Montserrat"/>
              <a:cs typeface="Montserrat"/>
              <a:sym typeface="Montserrat"/>
            </a:endParaRPr>
          </a:p>
        </p:txBody>
      </p:sp>
      <p:sp>
        <p:nvSpPr>
          <p:cNvPr id="1310" name="Google Shape;1310;p12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11" name="Google Shape;1311;p12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12" name="Google Shape;1312;p12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13" name="Google Shape;1313;p12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14" name="Google Shape;1314;p123"/>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Broadcast </a:t>
            </a:r>
            <a:r>
              <a:rPr b="1" lang="en" sz="1600">
                <a:solidFill>
                  <a:schemeClr val="accent6"/>
                </a:solidFill>
                <a:latin typeface="Montserrat"/>
                <a:ea typeface="Montserrat"/>
                <a:cs typeface="Montserrat"/>
                <a:sym typeface="Montserrat"/>
              </a:rPr>
              <a:t>Receiver</a:t>
            </a:r>
            <a:endParaRPr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Broadcast Receiver adalah salah satu komponen utama pengembangan aplikasi Android. Broadcast receiver yang juga dikenal sebagai receiver adalah komponen dari aplikasi android.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Dengan komponen ini, kita dapat mendaftarkan receiver untuk system-level atau application-level event. </a:t>
            </a:r>
            <a:endParaRPr sz="1000">
              <a:latin typeface="Montserrat"/>
              <a:ea typeface="Montserrat"/>
              <a:cs typeface="Montserrat"/>
              <a:sym typeface="Montserrat"/>
            </a:endParaRPr>
          </a:p>
        </p:txBody>
      </p:sp>
      <p:pic>
        <p:nvPicPr>
          <p:cNvPr id="1315" name="Google Shape;1315;p123"/>
          <p:cNvPicPr preferRelativeResize="0"/>
          <p:nvPr/>
        </p:nvPicPr>
        <p:blipFill>
          <a:blip r:embed="rId4">
            <a:alphaModFix/>
          </a:blip>
          <a:stretch>
            <a:fillRect/>
          </a:stretch>
        </p:blipFill>
        <p:spPr>
          <a:xfrm>
            <a:off x="5066975" y="1099950"/>
            <a:ext cx="2802599" cy="3700649"/>
          </a:xfrm>
          <a:prstGeom prst="rect">
            <a:avLst/>
          </a:prstGeom>
          <a:noFill/>
          <a:ln>
            <a:noFill/>
          </a:ln>
        </p:spPr>
      </p:pic>
      <p:sp>
        <p:nvSpPr>
          <p:cNvPr id="1316" name="Google Shape;1316;p123"/>
          <p:cNvSpPr/>
          <p:nvPr/>
        </p:nvSpPr>
        <p:spPr>
          <a:xfrm>
            <a:off x="6853550" y="975250"/>
            <a:ext cx="1118400" cy="180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7" name="Google Shape;1317;p123"/>
          <p:cNvPicPr preferRelativeResize="0"/>
          <p:nvPr/>
        </p:nvPicPr>
        <p:blipFill>
          <a:blip r:embed="rId5">
            <a:alphaModFix/>
          </a:blip>
          <a:stretch>
            <a:fillRect/>
          </a:stretch>
        </p:blipFill>
        <p:spPr>
          <a:xfrm>
            <a:off x="7040525" y="975250"/>
            <a:ext cx="1584200" cy="1584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1" name="Shape 1321"/>
        <p:cNvGrpSpPr/>
        <p:nvPr/>
      </p:nvGrpSpPr>
      <p:grpSpPr>
        <a:xfrm>
          <a:off x="0" y="0"/>
          <a:ext cx="0" cy="0"/>
          <a:chOff x="0" y="0"/>
          <a:chExt cx="0" cy="0"/>
        </a:xfrm>
      </p:grpSpPr>
      <p:sp>
        <p:nvSpPr>
          <p:cNvPr id="1322" name="Google Shape;1322;p12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3" name="Google Shape;1323;p12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4" name="Google Shape;1324;p12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5" name="Google Shape;1325;p12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6" name="Google Shape;1326;p12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Receiver</a:t>
            </a:r>
            <a:endParaRPr b="1" i="0" sz="1100" u="none" cap="none" strike="noStrike">
              <a:solidFill>
                <a:srgbClr val="FFFFFF"/>
              </a:solidFill>
              <a:latin typeface="Montserrat"/>
              <a:ea typeface="Montserrat"/>
              <a:cs typeface="Montserrat"/>
              <a:sym typeface="Montserrat"/>
            </a:endParaRPr>
          </a:p>
        </p:txBody>
      </p:sp>
      <p:sp>
        <p:nvSpPr>
          <p:cNvPr id="1327" name="Google Shape;1327;p12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28" name="Google Shape;1328;p12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29" name="Google Shape;1329;p12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30" name="Google Shape;1330;p12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31" name="Google Shape;1331;p124"/>
          <p:cNvSpPr txBox="1"/>
          <p:nvPr/>
        </p:nvSpPr>
        <p:spPr>
          <a:xfrm>
            <a:off x="484625" y="914400"/>
            <a:ext cx="4151400" cy="274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Setelah event itu terjadi, sistem android akan memberi tahu receiver yang terdaftar tentang eksekusi event masing-masing.</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Misalnya, aplikasi dapat meregister untuk event sistem ‘ACTION_BOOT_COMPLETED’ yang diaktifkan setelah sistem Android menyelesaikan proses booting.</a:t>
            </a:r>
            <a:endParaRPr sz="1000">
              <a:latin typeface="Montserrat"/>
              <a:ea typeface="Montserrat"/>
              <a:cs typeface="Montserrat"/>
              <a:sym typeface="Montserrat"/>
            </a:endParaRPr>
          </a:p>
        </p:txBody>
      </p:sp>
      <p:grpSp>
        <p:nvGrpSpPr>
          <p:cNvPr id="1332" name="Google Shape;1332;p124"/>
          <p:cNvGrpSpPr/>
          <p:nvPr/>
        </p:nvGrpSpPr>
        <p:grpSpPr>
          <a:xfrm>
            <a:off x="4460275" y="914400"/>
            <a:ext cx="4304275" cy="3943074"/>
            <a:chOff x="4460275" y="914400"/>
            <a:chExt cx="4304275" cy="3943074"/>
          </a:xfrm>
        </p:grpSpPr>
        <p:pic>
          <p:nvPicPr>
            <p:cNvPr id="1333" name="Google Shape;1333;p124"/>
            <p:cNvPicPr preferRelativeResize="0"/>
            <p:nvPr/>
          </p:nvPicPr>
          <p:blipFill>
            <a:blip r:embed="rId4">
              <a:alphaModFix/>
            </a:blip>
            <a:stretch>
              <a:fillRect/>
            </a:stretch>
          </p:blipFill>
          <p:spPr>
            <a:xfrm>
              <a:off x="7073800" y="914400"/>
              <a:ext cx="1690750" cy="1690750"/>
            </a:xfrm>
            <a:prstGeom prst="rect">
              <a:avLst/>
            </a:prstGeom>
            <a:noFill/>
            <a:ln>
              <a:noFill/>
            </a:ln>
          </p:spPr>
        </p:pic>
        <p:pic>
          <p:nvPicPr>
            <p:cNvPr id="1334" name="Google Shape;1334;p124"/>
            <p:cNvPicPr preferRelativeResize="0"/>
            <p:nvPr/>
          </p:nvPicPr>
          <p:blipFill>
            <a:blip r:embed="rId5">
              <a:alphaModFix/>
            </a:blip>
            <a:stretch>
              <a:fillRect/>
            </a:stretch>
          </p:blipFill>
          <p:spPr>
            <a:xfrm>
              <a:off x="4460275" y="1990574"/>
              <a:ext cx="3532301" cy="28669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4" name="Shape 344"/>
        <p:cNvGrpSpPr/>
        <p:nvPr/>
      </p:nvGrpSpPr>
      <p:grpSpPr>
        <a:xfrm>
          <a:off x="0" y="0"/>
          <a:ext cx="0" cy="0"/>
          <a:chOff x="0" y="0"/>
          <a:chExt cx="0" cy="0"/>
        </a:xfrm>
      </p:grpSpPr>
      <p:sp>
        <p:nvSpPr>
          <p:cNvPr id="345" name="Google Shape;345;p6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6" name="Google Shape;346;p6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7" name="Google Shape;347;p6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8" name="Google Shape;348;p6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9" name="Google Shape;349;p6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Review</a:t>
            </a:r>
            <a:endParaRPr b="1" sz="1100">
              <a:solidFill>
                <a:schemeClr val="lt1"/>
              </a:solidFill>
              <a:latin typeface="Montserrat"/>
              <a:ea typeface="Montserrat"/>
              <a:cs typeface="Montserrat"/>
              <a:sym typeface="Montserrat"/>
            </a:endParaRPr>
          </a:p>
        </p:txBody>
      </p:sp>
      <p:sp>
        <p:nvSpPr>
          <p:cNvPr id="350" name="Google Shape;350;p6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51" name="Google Shape;351;p6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52" name="Google Shape;352;p6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53" name="Google Shape;353;p6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54" name="Google Shape;354;p62"/>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000">
                <a:solidFill>
                  <a:schemeClr val="accent1"/>
                </a:solidFill>
                <a:latin typeface="Montserrat"/>
                <a:ea typeface="Montserrat"/>
                <a:cs typeface="Montserrat"/>
                <a:sym typeface="Montserrat"/>
              </a:rPr>
              <a:t>2. Services</a:t>
            </a:r>
            <a:endParaRPr b="1" sz="1000">
              <a:solidFill>
                <a:schemeClr val="accent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Started Services</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Intent Services</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Bound Services</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b="1" lang="en" sz="1000">
                <a:solidFill>
                  <a:schemeClr val="accent1"/>
                </a:solidFill>
                <a:latin typeface="Montserrat"/>
                <a:ea typeface="Montserrat"/>
                <a:cs typeface="Montserrat"/>
                <a:sym typeface="Montserrat"/>
              </a:rPr>
              <a:t>3. Terakhir, Receiver</a:t>
            </a:r>
            <a:endParaRPr sz="1000">
              <a:solidFill>
                <a:schemeClr val="dk1"/>
              </a:solidFill>
              <a:latin typeface="Montserrat"/>
              <a:ea typeface="Montserrat"/>
              <a:cs typeface="Montserrat"/>
              <a:sym typeface="Montserrat"/>
            </a:endParaRPr>
          </a:p>
          <a:p>
            <a:pPr indent="0" lvl="0" marL="0" marR="0" rtl="0" algn="l">
              <a:lnSpc>
                <a:spcPct val="115000"/>
              </a:lnSpc>
              <a:spcBef>
                <a:spcPts val="1000"/>
              </a:spcBef>
              <a:spcAft>
                <a:spcPts val="1000"/>
              </a:spcAft>
              <a:buNone/>
            </a:pPr>
            <a:r>
              <a:rPr lang="en" sz="1000">
                <a:solidFill>
                  <a:schemeClr val="dk1"/>
                </a:solidFill>
                <a:latin typeface="Montserrat"/>
                <a:ea typeface="Montserrat"/>
                <a:cs typeface="Montserrat"/>
                <a:sym typeface="Montserrat"/>
              </a:rPr>
              <a:t>Setelah komponen Thread udah kita bungkus pada topik lalu, kali ini kita perdalam pembahasan tentang Services dan Receiver.</a:t>
            </a:r>
            <a:endParaRPr sz="1000">
              <a:solidFill>
                <a:schemeClr val="dk1"/>
              </a:solidFill>
              <a:latin typeface="Montserrat"/>
              <a:ea typeface="Montserrat"/>
              <a:cs typeface="Montserrat"/>
              <a:sym typeface="Montserrat"/>
            </a:endParaRPr>
          </a:p>
        </p:txBody>
      </p:sp>
      <p:pic>
        <p:nvPicPr>
          <p:cNvPr id="355" name="Google Shape;355;p62"/>
          <p:cNvPicPr preferRelativeResize="0"/>
          <p:nvPr/>
        </p:nvPicPr>
        <p:blipFill>
          <a:blip r:embed="rId4">
            <a:alphaModFix/>
          </a:blip>
          <a:stretch>
            <a:fillRect/>
          </a:stretch>
        </p:blipFill>
        <p:spPr>
          <a:xfrm>
            <a:off x="5336142" y="914400"/>
            <a:ext cx="2891881" cy="388619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8" name="Shape 1338"/>
        <p:cNvGrpSpPr/>
        <p:nvPr/>
      </p:nvGrpSpPr>
      <p:grpSpPr>
        <a:xfrm>
          <a:off x="0" y="0"/>
          <a:ext cx="0" cy="0"/>
          <a:chOff x="0" y="0"/>
          <a:chExt cx="0" cy="0"/>
        </a:xfrm>
      </p:grpSpPr>
      <p:sp>
        <p:nvSpPr>
          <p:cNvPr id="1339" name="Google Shape;1339;p12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0" name="Google Shape;1340;p12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1" name="Google Shape;1341;p12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2" name="Google Shape;1342;p12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3" name="Google Shape;1343;p12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Receiver</a:t>
            </a:r>
            <a:endParaRPr b="1" i="0" sz="1100" u="none" cap="none" strike="noStrike">
              <a:solidFill>
                <a:srgbClr val="FFFFFF"/>
              </a:solidFill>
              <a:latin typeface="Montserrat"/>
              <a:ea typeface="Montserrat"/>
              <a:cs typeface="Montserrat"/>
              <a:sym typeface="Montserrat"/>
            </a:endParaRPr>
          </a:p>
        </p:txBody>
      </p:sp>
      <p:sp>
        <p:nvSpPr>
          <p:cNvPr id="1344" name="Google Shape;1344;p12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45" name="Google Shape;1345;p12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46" name="Google Shape;1346;p12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47" name="Google Shape;1347;p12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48" name="Google Shape;1348;p125"/>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Contohnya Receiver kayak gimana tuh?</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a:t>
            </a:r>
            <a:r>
              <a:rPr lang="en" sz="1000">
                <a:latin typeface="Montserrat"/>
                <a:ea typeface="Montserrat"/>
                <a:cs typeface="Montserrat"/>
                <a:sym typeface="Montserrat"/>
              </a:rPr>
              <a:t>aat ini banyak aplikasi yang menggunakan validasi user dengan mengirimkan kode verifikasi melalui SMS.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Tanpa disadari, ketika SMS tersebut masuk dan ia berasal dari provider aplikasi, maka akan ada komponen dari aplikasi lain yang akan menindaklanjuti dan memproses pesan tadi.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Misalnya dengan mengkonfirmasi proses validasi tersebut dengan cara menghubungi sebuah API di server.</a:t>
            </a:r>
            <a:endParaRPr sz="1000">
              <a:latin typeface="Montserrat"/>
              <a:ea typeface="Montserrat"/>
              <a:cs typeface="Montserrat"/>
              <a:sym typeface="Montserrat"/>
            </a:endParaRPr>
          </a:p>
        </p:txBody>
      </p:sp>
      <p:pic>
        <p:nvPicPr>
          <p:cNvPr id="1349" name="Google Shape;1349;p125"/>
          <p:cNvPicPr preferRelativeResize="0"/>
          <p:nvPr/>
        </p:nvPicPr>
        <p:blipFill>
          <a:blip r:embed="rId4">
            <a:alphaModFix/>
          </a:blip>
          <a:stretch>
            <a:fillRect/>
          </a:stretch>
        </p:blipFill>
        <p:spPr>
          <a:xfrm>
            <a:off x="4788425" y="1317365"/>
            <a:ext cx="3825224" cy="304075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1353" name="Shape 1353"/>
        <p:cNvGrpSpPr/>
        <p:nvPr/>
      </p:nvGrpSpPr>
      <p:grpSpPr>
        <a:xfrm>
          <a:off x="0" y="0"/>
          <a:ext cx="0" cy="0"/>
          <a:chOff x="0" y="0"/>
          <a:chExt cx="0" cy="0"/>
        </a:xfrm>
      </p:grpSpPr>
      <p:sp>
        <p:nvSpPr>
          <p:cNvPr id="1354" name="Google Shape;1354;p12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5" name="Google Shape;1355;p12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6" name="Google Shape;1356;p12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7" name="Google Shape;1357;p12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8" name="Google Shape;1358;p12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a:t>
            </a:r>
            <a:endParaRPr b="1" i="0" sz="1100" u="none" cap="none" strike="noStrike">
              <a:solidFill>
                <a:srgbClr val="FFFFFF"/>
              </a:solidFill>
              <a:latin typeface="Montserrat"/>
              <a:ea typeface="Montserrat"/>
              <a:cs typeface="Montserrat"/>
              <a:sym typeface="Montserrat"/>
            </a:endParaRPr>
          </a:p>
        </p:txBody>
      </p:sp>
      <p:sp>
        <p:nvSpPr>
          <p:cNvPr id="1359" name="Google Shape;1359;p12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60" name="Google Shape;1360;p12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61" name="Google Shape;1361;p12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62" name="Google Shape;1362;p12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63" name="Google Shape;1363;p126"/>
          <p:cNvSpPr txBox="1"/>
          <p:nvPr/>
        </p:nvSpPr>
        <p:spPr>
          <a:xfrm>
            <a:off x="484625" y="914400"/>
            <a:ext cx="8129100" cy="3886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b="1" lang="en" sz="1100">
                <a:latin typeface="Montserrat"/>
                <a:ea typeface="Montserrat"/>
                <a:cs typeface="Montserrat"/>
                <a:sym typeface="Montserrat"/>
              </a:rPr>
              <a:t>Broadcast Receiver</a:t>
            </a:r>
            <a:br>
              <a:rPr lang="en" sz="1100">
                <a:latin typeface="Montserrat"/>
                <a:ea typeface="Montserrat"/>
                <a:cs typeface="Montserrat"/>
                <a:sym typeface="Montserrat"/>
              </a:rPr>
            </a:br>
            <a:r>
              <a:rPr lang="en" sz="1100">
                <a:latin typeface="Montserrat"/>
                <a:ea typeface="Montserrat"/>
                <a:cs typeface="Montserrat"/>
                <a:sym typeface="Montserrat"/>
              </a:rPr>
              <a:t>Tidak seperti activity, BroadcastReceiver android tidak mengandung user interface apa pun. Broadcast receiver umumnya diterapkan untuk mendelegasikan task ke service tergantung pada jenis intent data yang diterima. Berikut adalah beberapa intensi penting yang dihasilkan sistem secara luas:</a:t>
            </a:r>
            <a:endParaRPr sz="1100">
              <a:latin typeface="Montserrat"/>
              <a:ea typeface="Montserrat"/>
              <a:cs typeface="Montserrat"/>
              <a:sym typeface="Montserrat"/>
            </a:endParaRPr>
          </a:p>
          <a:p>
            <a:pPr indent="-298450" lvl="0" marL="457200" rtl="0" algn="just">
              <a:lnSpc>
                <a:spcPct val="115000"/>
              </a:lnSpc>
              <a:spcBef>
                <a:spcPts val="1200"/>
              </a:spcBef>
              <a:spcAft>
                <a:spcPts val="0"/>
              </a:spcAft>
              <a:buSzPts val="1100"/>
              <a:buFont typeface="Montserrat"/>
              <a:buAutoNum type="arabicPeriod"/>
            </a:pPr>
            <a:r>
              <a:rPr lang="en" sz="1100">
                <a:latin typeface="Montserrat"/>
                <a:ea typeface="Montserrat"/>
                <a:cs typeface="Montserrat"/>
                <a:sym typeface="Montserrat"/>
              </a:rPr>
              <a:t>android.intent.action.BATTERY_LOW: Menunjukkan kondisi baterai lemah pada perangkat.</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android.intent.action.BATTERY_CHANGE: Sticky broadcast yang berisi status pengisian daya, level, dan informasi lainnya tentang baterai.</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android.intent.action.BATTERY_OKAY: Menunjukkan informasi baterai sekarang baik-baik saja setelah habis.</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android.intent.action.BOOT_COMPLETED: Di broadcastkan satu kali, setelah sistem selesai booting.</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android.intent.action.BUG_REPORT: Menampilkan aktivitas untuk melaporkan bug.</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android.intent.action.CALL: Untuk melakukan panggilan ke seseorang yang ditentukan oleh data.</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android.intent.action.CALL_BUTTON: Pengguna menekan tombol "call" untuk pergi ke dialer atau UI lain yang sesuai untuk melakukan panggilan.</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android.intent.action.DATE_CHANGED: Menunjukkan bahwa tanggal telah berubah.</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android.intent.action.REBOOT: Membiarkan perangkat reboot.</a:t>
            </a:r>
            <a:endParaRPr sz="1100">
              <a:latin typeface="Montserrat"/>
              <a:ea typeface="Montserrat"/>
              <a:cs typeface="Montserrat"/>
              <a:sym typeface="Montserrat"/>
            </a:endParaRPr>
          </a:p>
          <a:p>
            <a:pPr indent="-298450" lvl="0" marL="457200" rtl="0" algn="just">
              <a:lnSpc>
                <a:spcPct val="115000"/>
              </a:lnSpc>
              <a:spcBef>
                <a:spcPts val="0"/>
              </a:spcBef>
              <a:spcAft>
                <a:spcPts val="0"/>
              </a:spcAft>
              <a:buSzPts val="1100"/>
              <a:buFont typeface="Montserrat"/>
              <a:buAutoNum type="arabicPeriod"/>
            </a:pPr>
            <a:r>
              <a:rPr lang="en" sz="1100">
                <a:latin typeface="Montserrat"/>
                <a:ea typeface="Montserrat"/>
                <a:cs typeface="Montserrat"/>
                <a:sym typeface="Montserrat"/>
              </a:rPr>
              <a:t>android.net.conn.CONNECTIVITY_CHANGE: Menunjukkan jaringan seluler atau koneksi wifi diubah (atau reset), dsb.</a:t>
            </a:r>
            <a:endParaRPr sz="1100">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7" name="Shape 1367"/>
        <p:cNvGrpSpPr/>
        <p:nvPr/>
      </p:nvGrpSpPr>
      <p:grpSpPr>
        <a:xfrm>
          <a:off x="0" y="0"/>
          <a:ext cx="0" cy="0"/>
          <a:chOff x="0" y="0"/>
          <a:chExt cx="0" cy="0"/>
        </a:xfrm>
      </p:grpSpPr>
      <p:sp>
        <p:nvSpPr>
          <p:cNvPr id="1368" name="Google Shape;1368;p12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9" name="Google Shape;1369;p12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0" name="Google Shape;1370;p12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1" name="Google Shape;1371;p12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2" name="Google Shape;1372;p12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Receiver</a:t>
            </a:r>
            <a:endParaRPr b="1" i="0" sz="1100" u="none" cap="none" strike="noStrike">
              <a:solidFill>
                <a:srgbClr val="FFFFFF"/>
              </a:solidFill>
              <a:latin typeface="Montserrat"/>
              <a:ea typeface="Montserrat"/>
              <a:cs typeface="Montserrat"/>
              <a:sym typeface="Montserrat"/>
            </a:endParaRPr>
          </a:p>
        </p:txBody>
      </p:sp>
      <p:sp>
        <p:nvSpPr>
          <p:cNvPr id="1373" name="Google Shape;1373;p12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74" name="Google Shape;1374;p12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75" name="Google Shape;1375;p12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76" name="Google Shape;1376;p12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77" name="Google Shape;1377;p12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Tidak seperti activity, Broadcast Receiver Android tidak mengandung user interface apa pun.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Broadcast Receiver umumnya diterapkan untuk mendelegasikan task ke service tergantung pada jenis intent data yang diterima. </a:t>
            </a:r>
            <a:endParaRPr sz="1000">
              <a:latin typeface="Montserrat"/>
              <a:ea typeface="Montserrat"/>
              <a:cs typeface="Montserrat"/>
              <a:sym typeface="Montserrat"/>
            </a:endParaRPr>
          </a:p>
        </p:txBody>
      </p:sp>
      <p:pic>
        <p:nvPicPr>
          <p:cNvPr id="1378" name="Google Shape;1378;p127"/>
          <p:cNvPicPr preferRelativeResize="0"/>
          <p:nvPr/>
        </p:nvPicPr>
        <p:blipFill>
          <a:blip r:embed="rId4">
            <a:alphaModFix/>
          </a:blip>
          <a:stretch>
            <a:fillRect/>
          </a:stretch>
        </p:blipFill>
        <p:spPr>
          <a:xfrm>
            <a:off x="5641475" y="1007175"/>
            <a:ext cx="2504151" cy="37006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82" name="Shape 1382"/>
        <p:cNvGrpSpPr/>
        <p:nvPr/>
      </p:nvGrpSpPr>
      <p:grpSpPr>
        <a:xfrm>
          <a:off x="0" y="0"/>
          <a:ext cx="0" cy="0"/>
          <a:chOff x="0" y="0"/>
          <a:chExt cx="0" cy="0"/>
        </a:xfrm>
      </p:grpSpPr>
      <p:sp>
        <p:nvSpPr>
          <p:cNvPr id="1383" name="Google Shape;1383;p12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4" name="Google Shape;1384;p12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5" name="Google Shape;1385;p12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6" name="Google Shape;1386;p12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7" name="Google Shape;1387;p12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Receiver</a:t>
            </a:r>
            <a:endParaRPr b="1" i="0" sz="1100" u="none" cap="none" strike="noStrike">
              <a:solidFill>
                <a:srgbClr val="FFFFFF"/>
              </a:solidFill>
              <a:latin typeface="Montserrat"/>
              <a:ea typeface="Montserrat"/>
              <a:cs typeface="Montserrat"/>
              <a:sym typeface="Montserrat"/>
            </a:endParaRPr>
          </a:p>
        </p:txBody>
      </p:sp>
      <p:sp>
        <p:nvSpPr>
          <p:cNvPr id="1388" name="Google Shape;1388;p12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89" name="Google Shape;1389;p12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90" name="Google Shape;1390;p12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91" name="Google Shape;1391;p12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92" name="Google Shape;1392;p128"/>
          <p:cNvSpPr txBox="1"/>
          <p:nvPr/>
        </p:nvSpPr>
        <p:spPr>
          <a:xfrm>
            <a:off x="512275" y="2362200"/>
            <a:ext cx="2769600" cy="1056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Intent dari Receiver apa saja?</a:t>
            </a:r>
            <a:endParaRPr b="1" sz="1600">
              <a:solidFill>
                <a:schemeClr val="accent6"/>
              </a:solidFill>
              <a:latin typeface="Montserrat"/>
              <a:ea typeface="Montserrat"/>
              <a:cs typeface="Montserrat"/>
              <a:sym typeface="Montserrat"/>
            </a:endParaRPr>
          </a:p>
          <a:p>
            <a:pPr indent="0" lvl="0" marL="0" rtl="0" algn="ctr">
              <a:lnSpc>
                <a:spcPct val="115000"/>
              </a:lnSpc>
              <a:spcBef>
                <a:spcPts val="12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Berikut adalah beberapa intensi penting yang dihasilkan sistem secara luas:</a:t>
            </a:r>
            <a:endParaRPr sz="1000">
              <a:solidFill>
                <a:schemeClr val="dk1"/>
              </a:solidFill>
              <a:latin typeface="Montserrat"/>
              <a:ea typeface="Montserrat"/>
              <a:cs typeface="Montserrat"/>
              <a:sym typeface="Montserrat"/>
            </a:endParaRPr>
          </a:p>
          <a:p>
            <a:pPr indent="0" lvl="0" marL="0" rtl="0" algn="ctr">
              <a:lnSpc>
                <a:spcPct val="115000"/>
              </a:lnSpc>
              <a:spcBef>
                <a:spcPts val="1200"/>
              </a:spcBef>
              <a:spcAft>
                <a:spcPts val="1000"/>
              </a:spcAft>
              <a:buNone/>
            </a:pPr>
            <a:r>
              <a:t/>
            </a:r>
            <a:endParaRPr sz="900">
              <a:latin typeface="Montserrat"/>
              <a:ea typeface="Montserrat"/>
              <a:cs typeface="Montserrat"/>
              <a:sym typeface="Montserrat"/>
            </a:endParaRPr>
          </a:p>
        </p:txBody>
      </p:sp>
      <p:grpSp>
        <p:nvGrpSpPr>
          <p:cNvPr id="1393" name="Google Shape;1393;p128"/>
          <p:cNvGrpSpPr/>
          <p:nvPr/>
        </p:nvGrpSpPr>
        <p:grpSpPr>
          <a:xfrm>
            <a:off x="4498325" y="1137816"/>
            <a:ext cx="4375800" cy="901141"/>
            <a:chOff x="855025" y="2396791"/>
            <a:chExt cx="4375800" cy="901141"/>
          </a:xfrm>
        </p:grpSpPr>
        <p:grpSp>
          <p:nvGrpSpPr>
            <p:cNvPr id="1394" name="Google Shape;1394;p128"/>
            <p:cNvGrpSpPr/>
            <p:nvPr/>
          </p:nvGrpSpPr>
          <p:grpSpPr>
            <a:xfrm>
              <a:off x="855025" y="2396791"/>
              <a:ext cx="3927900" cy="901141"/>
              <a:chOff x="855025" y="2396791"/>
              <a:chExt cx="3927900" cy="901141"/>
            </a:xfrm>
          </p:grpSpPr>
          <p:sp>
            <p:nvSpPr>
              <p:cNvPr id="1395" name="Google Shape;1395;p128"/>
              <p:cNvSpPr/>
              <p:nvPr/>
            </p:nvSpPr>
            <p:spPr>
              <a:xfrm>
                <a:off x="855025" y="2543640"/>
                <a:ext cx="3927900" cy="754292"/>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28"/>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128"/>
            <p:cNvSpPr txBox="1"/>
            <p:nvPr/>
          </p:nvSpPr>
          <p:spPr>
            <a:xfrm>
              <a:off x="1007425" y="2526075"/>
              <a:ext cx="4223400" cy="515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b="1" lang="en" sz="1000">
                  <a:solidFill>
                    <a:schemeClr val="accent1"/>
                  </a:solidFill>
                  <a:latin typeface="Montserrat"/>
                  <a:ea typeface="Montserrat"/>
                  <a:cs typeface="Montserrat"/>
                  <a:sym typeface="Montserrat"/>
                </a:rPr>
                <a:t>android.intent.action.BATTERY_LOW:</a:t>
              </a:r>
              <a:endParaRPr b="1" sz="10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Menunjukkan kondisi baterai lemah pada perangkat.</a:t>
              </a:r>
              <a:endParaRPr>
                <a:solidFill>
                  <a:schemeClr val="dk1"/>
                </a:solidFill>
              </a:endParaRPr>
            </a:p>
          </p:txBody>
        </p:sp>
      </p:grpSp>
      <p:grpSp>
        <p:nvGrpSpPr>
          <p:cNvPr id="1398" name="Google Shape;1398;p128"/>
          <p:cNvGrpSpPr/>
          <p:nvPr/>
        </p:nvGrpSpPr>
        <p:grpSpPr>
          <a:xfrm>
            <a:off x="4498325" y="2310505"/>
            <a:ext cx="3927900" cy="1056029"/>
            <a:chOff x="855025" y="2396791"/>
            <a:chExt cx="3927900" cy="901049"/>
          </a:xfrm>
        </p:grpSpPr>
        <p:sp>
          <p:nvSpPr>
            <p:cNvPr id="1399" name="Google Shape;1399;p128"/>
            <p:cNvSpPr/>
            <p:nvPr/>
          </p:nvSpPr>
          <p:spPr>
            <a:xfrm>
              <a:off x="855025" y="2543640"/>
              <a:ext cx="3927900" cy="754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28"/>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128"/>
          <p:cNvSpPr txBox="1"/>
          <p:nvPr/>
        </p:nvSpPr>
        <p:spPr>
          <a:xfrm>
            <a:off x="4659175" y="2388525"/>
            <a:ext cx="3625500" cy="692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200"/>
              </a:spcBef>
              <a:spcAft>
                <a:spcPts val="1000"/>
              </a:spcAft>
              <a:buNone/>
            </a:pPr>
            <a:r>
              <a:rPr b="1" lang="en" sz="1000">
                <a:solidFill>
                  <a:srgbClr val="F4B71C"/>
                </a:solidFill>
                <a:latin typeface="Montserrat"/>
                <a:ea typeface="Montserrat"/>
                <a:cs typeface="Montserrat"/>
                <a:sym typeface="Montserrat"/>
              </a:rPr>
              <a:t>android.intent.action.BATTERY_CHANGE: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Sticky broadcast yang berisi status pengisian daya, level, dan informasi lainnya tentang baterai.</a:t>
            </a:r>
            <a:endParaRPr/>
          </a:p>
        </p:txBody>
      </p:sp>
      <p:grpSp>
        <p:nvGrpSpPr>
          <p:cNvPr id="1402" name="Google Shape;1402;p128"/>
          <p:cNvGrpSpPr/>
          <p:nvPr/>
        </p:nvGrpSpPr>
        <p:grpSpPr>
          <a:xfrm>
            <a:off x="4527600" y="3607730"/>
            <a:ext cx="3927900" cy="1056029"/>
            <a:chOff x="855025" y="2396791"/>
            <a:chExt cx="3927900" cy="901049"/>
          </a:xfrm>
        </p:grpSpPr>
        <p:sp>
          <p:nvSpPr>
            <p:cNvPr id="1403" name="Google Shape;1403;p128"/>
            <p:cNvSpPr/>
            <p:nvPr/>
          </p:nvSpPr>
          <p:spPr>
            <a:xfrm>
              <a:off x="855025" y="2543640"/>
              <a:ext cx="3927900" cy="754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28"/>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128"/>
          <p:cNvSpPr txBox="1"/>
          <p:nvPr/>
        </p:nvSpPr>
        <p:spPr>
          <a:xfrm>
            <a:off x="4726350" y="3723000"/>
            <a:ext cx="3497700" cy="692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200"/>
              </a:spcBef>
              <a:spcAft>
                <a:spcPts val="1000"/>
              </a:spcAft>
              <a:buNone/>
            </a:pPr>
            <a:r>
              <a:rPr b="1" lang="en" sz="1000">
                <a:solidFill>
                  <a:srgbClr val="F4B71C"/>
                </a:solidFill>
                <a:latin typeface="Montserrat"/>
                <a:ea typeface="Montserrat"/>
                <a:cs typeface="Montserrat"/>
                <a:sym typeface="Montserrat"/>
              </a:rPr>
              <a:t>android.intent.action.BATTERY_OKAY:</a:t>
            </a:r>
            <a:br>
              <a:rPr lang="en" sz="1000">
                <a:solidFill>
                  <a:srgbClr val="F4B71C"/>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Menunjukkan informasi baterai sekarang baik-baik saja setelah habis.</a:t>
            </a:r>
            <a:endParaRPr/>
          </a:p>
        </p:txBody>
      </p:sp>
      <p:pic>
        <p:nvPicPr>
          <p:cNvPr id="1406" name="Google Shape;1406;p128"/>
          <p:cNvPicPr preferRelativeResize="0"/>
          <p:nvPr/>
        </p:nvPicPr>
        <p:blipFill>
          <a:blip r:embed="rId4">
            <a:alphaModFix/>
          </a:blip>
          <a:stretch>
            <a:fillRect/>
          </a:stretch>
        </p:blipFill>
        <p:spPr>
          <a:xfrm>
            <a:off x="3484074" y="1376599"/>
            <a:ext cx="853341" cy="463925"/>
          </a:xfrm>
          <a:prstGeom prst="rect">
            <a:avLst/>
          </a:prstGeom>
          <a:noFill/>
          <a:ln>
            <a:noFill/>
          </a:ln>
        </p:spPr>
      </p:pic>
      <p:pic>
        <p:nvPicPr>
          <p:cNvPr id="1407" name="Google Shape;1407;p128"/>
          <p:cNvPicPr preferRelativeResize="0"/>
          <p:nvPr/>
        </p:nvPicPr>
        <p:blipFill>
          <a:blip r:embed="rId5">
            <a:alphaModFix/>
          </a:blip>
          <a:stretch>
            <a:fillRect/>
          </a:stretch>
        </p:blipFill>
        <p:spPr>
          <a:xfrm>
            <a:off x="3469164" y="2489484"/>
            <a:ext cx="1118400" cy="667716"/>
          </a:xfrm>
          <a:prstGeom prst="rect">
            <a:avLst/>
          </a:prstGeom>
          <a:noFill/>
          <a:ln>
            <a:noFill/>
          </a:ln>
        </p:spPr>
      </p:pic>
      <p:pic>
        <p:nvPicPr>
          <p:cNvPr id="1408" name="Google Shape;1408;p128"/>
          <p:cNvPicPr preferRelativeResize="0"/>
          <p:nvPr/>
        </p:nvPicPr>
        <p:blipFill>
          <a:blip r:embed="rId6">
            <a:alphaModFix/>
          </a:blip>
          <a:stretch>
            <a:fillRect/>
          </a:stretch>
        </p:blipFill>
        <p:spPr>
          <a:xfrm>
            <a:off x="3452825" y="3853400"/>
            <a:ext cx="938200" cy="5100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12" name="Shape 1412"/>
        <p:cNvGrpSpPr/>
        <p:nvPr/>
      </p:nvGrpSpPr>
      <p:grpSpPr>
        <a:xfrm>
          <a:off x="0" y="0"/>
          <a:ext cx="0" cy="0"/>
          <a:chOff x="0" y="0"/>
          <a:chExt cx="0" cy="0"/>
        </a:xfrm>
      </p:grpSpPr>
      <p:sp>
        <p:nvSpPr>
          <p:cNvPr id="1413" name="Google Shape;1413;p12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4" name="Google Shape;1414;p12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5" name="Google Shape;1415;p12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6" name="Google Shape;1416;p12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7" name="Google Shape;1417;p12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Receiver</a:t>
            </a:r>
            <a:endParaRPr b="1" i="0" sz="1100" u="none" cap="none" strike="noStrike">
              <a:solidFill>
                <a:srgbClr val="FFFFFF"/>
              </a:solidFill>
              <a:latin typeface="Montserrat"/>
              <a:ea typeface="Montserrat"/>
              <a:cs typeface="Montserrat"/>
              <a:sym typeface="Montserrat"/>
            </a:endParaRPr>
          </a:p>
        </p:txBody>
      </p:sp>
      <p:sp>
        <p:nvSpPr>
          <p:cNvPr id="1418" name="Google Shape;1418;p12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19" name="Google Shape;1419;p12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20" name="Google Shape;1420;p12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21" name="Google Shape;1421;p12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1422" name="Google Shape;1422;p129"/>
          <p:cNvGrpSpPr/>
          <p:nvPr/>
        </p:nvGrpSpPr>
        <p:grpSpPr>
          <a:xfrm>
            <a:off x="1850325" y="1260041"/>
            <a:ext cx="3927900" cy="901049"/>
            <a:chOff x="935925" y="1107641"/>
            <a:chExt cx="3927900" cy="901049"/>
          </a:xfrm>
        </p:grpSpPr>
        <p:grpSp>
          <p:nvGrpSpPr>
            <p:cNvPr id="1423" name="Google Shape;1423;p129"/>
            <p:cNvGrpSpPr/>
            <p:nvPr/>
          </p:nvGrpSpPr>
          <p:grpSpPr>
            <a:xfrm>
              <a:off x="935925" y="1107641"/>
              <a:ext cx="3927900" cy="901049"/>
              <a:chOff x="855025" y="2396791"/>
              <a:chExt cx="3927900" cy="901049"/>
            </a:xfrm>
          </p:grpSpPr>
          <p:sp>
            <p:nvSpPr>
              <p:cNvPr id="1424" name="Google Shape;1424;p129"/>
              <p:cNvSpPr/>
              <p:nvPr/>
            </p:nvSpPr>
            <p:spPr>
              <a:xfrm>
                <a:off x="855025" y="2543640"/>
                <a:ext cx="3927900" cy="754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29"/>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129"/>
            <p:cNvSpPr txBox="1"/>
            <p:nvPr/>
          </p:nvSpPr>
          <p:spPr>
            <a:xfrm>
              <a:off x="1088325" y="1236925"/>
              <a:ext cx="3666900" cy="692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000"/>
                </a:spcBef>
                <a:spcAft>
                  <a:spcPts val="1200"/>
                </a:spcAft>
                <a:buNone/>
              </a:pPr>
              <a:r>
                <a:rPr b="1" lang="en" sz="1000">
                  <a:solidFill>
                    <a:srgbClr val="F4B71C"/>
                  </a:solidFill>
                  <a:latin typeface="Montserrat"/>
                  <a:ea typeface="Montserrat"/>
                  <a:cs typeface="Montserrat"/>
                  <a:sym typeface="Montserrat"/>
                </a:rPr>
                <a:t>android.intent.action.BOOT_COMPLETED: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Di broadcastkan satu kali, setelah sistem selesai booting.</a:t>
              </a:r>
              <a:endParaRPr>
                <a:solidFill>
                  <a:schemeClr val="dk1"/>
                </a:solidFill>
              </a:endParaRPr>
            </a:p>
          </p:txBody>
        </p:sp>
      </p:grpSp>
      <p:grpSp>
        <p:nvGrpSpPr>
          <p:cNvPr id="1427" name="Google Shape;1427;p129"/>
          <p:cNvGrpSpPr/>
          <p:nvPr/>
        </p:nvGrpSpPr>
        <p:grpSpPr>
          <a:xfrm>
            <a:off x="1836025" y="2426016"/>
            <a:ext cx="3927900" cy="901049"/>
            <a:chOff x="935925" y="1107641"/>
            <a:chExt cx="3927900" cy="901049"/>
          </a:xfrm>
        </p:grpSpPr>
        <p:grpSp>
          <p:nvGrpSpPr>
            <p:cNvPr id="1428" name="Google Shape;1428;p129"/>
            <p:cNvGrpSpPr/>
            <p:nvPr/>
          </p:nvGrpSpPr>
          <p:grpSpPr>
            <a:xfrm>
              <a:off x="935925" y="1107641"/>
              <a:ext cx="3927900" cy="901049"/>
              <a:chOff x="855025" y="2396791"/>
              <a:chExt cx="3927900" cy="901049"/>
            </a:xfrm>
          </p:grpSpPr>
          <p:sp>
            <p:nvSpPr>
              <p:cNvPr id="1429" name="Google Shape;1429;p129"/>
              <p:cNvSpPr/>
              <p:nvPr/>
            </p:nvSpPr>
            <p:spPr>
              <a:xfrm>
                <a:off x="855025" y="2543640"/>
                <a:ext cx="3927900" cy="754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29"/>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129"/>
            <p:cNvSpPr txBox="1"/>
            <p:nvPr/>
          </p:nvSpPr>
          <p:spPr>
            <a:xfrm>
              <a:off x="1088325" y="1236925"/>
              <a:ext cx="3575100" cy="515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000"/>
                </a:spcBef>
                <a:spcAft>
                  <a:spcPts val="0"/>
                </a:spcAft>
                <a:buNone/>
              </a:pPr>
              <a:r>
                <a:rPr b="1" lang="en" sz="1000">
                  <a:solidFill>
                    <a:srgbClr val="F4B71C"/>
                  </a:solidFill>
                  <a:latin typeface="Montserrat"/>
                  <a:ea typeface="Montserrat"/>
                  <a:cs typeface="Montserrat"/>
                  <a:sym typeface="Montserrat"/>
                </a:rPr>
                <a:t>android.intent.action.BUG_REPORT:</a:t>
              </a:r>
              <a:br>
                <a:rPr lang="en" sz="1000">
                  <a:solidFill>
                    <a:srgbClr val="F4B71C"/>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Menampilkan aktivitas untuk melaporkan bug.</a:t>
              </a:r>
              <a:endParaRPr>
                <a:solidFill>
                  <a:schemeClr val="dk1"/>
                </a:solidFill>
              </a:endParaRPr>
            </a:p>
          </p:txBody>
        </p:sp>
      </p:grpSp>
      <p:grpSp>
        <p:nvGrpSpPr>
          <p:cNvPr id="1432" name="Google Shape;1432;p129"/>
          <p:cNvGrpSpPr/>
          <p:nvPr/>
        </p:nvGrpSpPr>
        <p:grpSpPr>
          <a:xfrm>
            <a:off x="1838500" y="3589491"/>
            <a:ext cx="3927900" cy="901049"/>
            <a:chOff x="935925" y="1107641"/>
            <a:chExt cx="3927900" cy="901049"/>
          </a:xfrm>
        </p:grpSpPr>
        <p:grpSp>
          <p:nvGrpSpPr>
            <p:cNvPr id="1433" name="Google Shape;1433;p129"/>
            <p:cNvGrpSpPr/>
            <p:nvPr/>
          </p:nvGrpSpPr>
          <p:grpSpPr>
            <a:xfrm>
              <a:off x="935925" y="1107641"/>
              <a:ext cx="3927900" cy="901049"/>
              <a:chOff x="855025" y="2396791"/>
              <a:chExt cx="3927900" cy="901049"/>
            </a:xfrm>
          </p:grpSpPr>
          <p:sp>
            <p:nvSpPr>
              <p:cNvPr id="1434" name="Google Shape;1434;p129"/>
              <p:cNvSpPr/>
              <p:nvPr/>
            </p:nvSpPr>
            <p:spPr>
              <a:xfrm>
                <a:off x="855025" y="2543640"/>
                <a:ext cx="3927900" cy="754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29"/>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129"/>
            <p:cNvSpPr txBox="1"/>
            <p:nvPr/>
          </p:nvSpPr>
          <p:spPr>
            <a:xfrm>
              <a:off x="1088325" y="1160725"/>
              <a:ext cx="3568800" cy="692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000"/>
                </a:spcBef>
                <a:spcAft>
                  <a:spcPts val="1200"/>
                </a:spcAft>
                <a:buNone/>
              </a:pPr>
              <a:r>
                <a:rPr b="1" lang="en" sz="1000">
                  <a:solidFill>
                    <a:srgbClr val="F4B71C"/>
                  </a:solidFill>
                  <a:latin typeface="Montserrat"/>
                  <a:ea typeface="Montserrat"/>
                  <a:cs typeface="Montserrat"/>
                  <a:sym typeface="Montserrat"/>
                </a:rPr>
                <a:t>android.intent.action.CALL: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Untuk melakukan panggilan ke seseorang yang ditentukan oleh data.</a:t>
              </a:r>
              <a:endParaRPr b="1" sz="1000">
                <a:solidFill>
                  <a:srgbClr val="F4B71C"/>
                </a:solidFill>
                <a:latin typeface="Montserrat"/>
                <a:ea typeface="Montserrat"/>
                <a:cs typeface="Montserrat"/>
                <a:sym typeface="Montserrat"/>
              </a:endParaRPr>
            </a:p>
          </p:txBody>
        </p:sp>
      </p:grpSp>
      <p:pic>
        <p:nvPicPr>
          <p:cNvPr id="1437" name="Google Shape;1437;p129"/>
          <p:cNvPicPr preferRelativeResize="0"/>
          <p:nvPr/>
        </p:nvPicPr>
        <p:blipFill>
          <a:blip r:embed="rId4">
            <a:alphaModFix/>
          </a:blip>
          <a:stretch>
            <a:fillRect/>
          </a:stretch>
        </p:blipFill>
        <p:spPr>
          <a:xfrm>
            <a:off x="6149925" y="1150150"/>
            <a:ext cx="1292251" cy="987949"/>
          </a:xfrm>
          <a:prstGeom prst="rect">
            <a:avLst/>
          </a:prstGeom>
          <a:noFill/>
          <a:ln>
            <a:noFill/>
          </a:ln>
        </p:spPr>
      </p:pic>
      <p:pic>
        <p:nvPicPr>
          <p:cNvPr id="1438" name="Google Shape;1438;p129"/>
          <p:cNvPicPr preferRelativeResize="0"/>
          <p:nvPr/>
        </p:nvPicPr>
        <p:blipFill>
          <a:blip r:embed="rId5">
            <a:alphaModFix/>
          </a:blip>
          <a:stretch>
            <a:fillRect/>
          </a:stretch>
        </p:blipFill>
        <p:spPr>
          <a:xfrm>
            <a:off x="6355275" y="2367974"/>
            <a:ext cx="886704" cy="1033948"/>
          </a:xfrm>
          <a:prstGeom prst="rect">
            <a:avLst/>
          </a:prstGeom>
          <a:noFill/>
          <a:ln>
            <a:noFill/>
          </a:ln>
        </p:spPr>
      </p:pic>
      <p:pic>
        <p:nvPicPr>
          <p:cNvPr id="1439" name="Google Shape;1439;p129"/>
          <p:cNvPicPr preferRelativeResize="0"/>
          <p:nvPr/>
        </p:nvPicPr>
        <p:blipFill>
          <a:blip r:embed="rId6">
            <a:alphaModFix/>
          </a:blip>
          <a:stretch>
            <a:fillRect/>
          </a:stretch>
        </p:blipFill>
        <p:spPr>
          <a:xfrm>
            <a:off x="6403225" y="3607325"/>
            <a:ext cx="886699" cy="8866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43" name="Shape 1443"/>
        <p:cNvGrpSpPr/>
        <p:nvPr/>
      </p:nvGrpSpPr>
      <p:grpSpPr>
        <a:xfrm>
          <a:off x="0" y="0"/>
          <a:ext cx="0" cy="0"/>
          <a:chOff x="0" y="0"/>
          <a:chExt cx="0" cy="0"/>
        </a:xfrm>
      </p:grpSpPr>
      <p:sp>
        <p:nvSpPr>
          <p:cNvPr id="1444" name="Google Shape;1444;p13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45" name="Google Shape;1445;p13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46" name="Google Shape;1446;p13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47" name="Google Shape;1447;p13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48" name="Google Shape;1448;p13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Receiver</a:t>
            </a:r>
            <a:endParaRPr b="1" i="0" sz="1100" u="none" cap="none" strike="noStrike">
              <a:solidFill>
                <a:srgbClr val="FFFFFF"/>
              </a:solidFill>
              <a:latin typeface="Montserrat"/>
              <a:ea typeface="Montserrat"/>
              <a:cs typeface="Montserrat"/>
              <a:sym typeface="Montserrat"/>
            </a:endParaRPr>
          </a:p>
        </p:txBody>
      </p:sp>
      <p:sp>
        <p:nvSpPr>
          <p:cNvPr id="1449" name="Google Shape;1449;p13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50" name="Google Shape;1450;p13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51" name="Google Shape;1451;p13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52" name="Google Shape;1452;p13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1453" name="Google Shape;1453;p130"/>
          <p:cNvGrpSpPr/>
          <p:nvPr/>
        </p:nvGrpSpPr>
        <p:grpSpPr>
          <a:xfrm>
            <a:off x="1921825" y="980865"/>
            <a:ext cx="3927900" cy="1035846"/>
            <a:chOff x="855025" y="2885865"/>
            <a:chExt cx="3927900" cy="1035846"/>
          </a:xfrm>
        </p:grpSpPr>
        <p:grpSp>
          <p:nvGrpSpPr>
            <p:cNvPr id="1454" name="Google Shape;1454;p130"/>
            <p:cNvGrpSpPr/>
            <p:nvPr/>
          </p:nvGrpSpPr>
          <p:grpSpPr>
            <a:xfrm>
              <a:off x="855025" y="2885865"/>
              <a:ext cx="3927900" cy="1035846"/>
              <a:chOff x="855025" y="2396791"/>
              <a:chExt cx="3927900" cy="901049"/>
            </a:xfrm>
          </p:grpSpPr>
          <p:sp>
            <p:nvSpPr>
              <p:cNvPr id="1455" name="Google Shape;1455;p130"/>
              <p:cNvSpPr/>
              <p:nvPr/>
            </p:nvSpPr>
            <p:spPr>
              <a:xfrm>
                <a:off x="855025" y="2543640"/>
                <a:ext cx="3927900" cy="754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30"/>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130"/>
            <p:cNvSpPr txBox="1"/>
            <p:nvPr/>
          </p:nvSpPr>
          <p:spPr>
            <a:xfrm>
              <a:off x="1067225" y="2892738"/>
              <a:ext cx="3568800" cy="869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000"/>
                </a:spcBef>
                <a:spcAft>
                  <a:spcPts val="1200"/>
                </a:spcAft>
                <a:buNone/>
              </a:pPr>
              <a:r>
                <a:rPr b="1" lang="en" sz="1000">
                  <a:solidFill>
                    <a:srgbClr val="F4B71C"/>
                  </a:solidFill>
                  <a:latin typeface="Montserrat"/>
                  <a:ea typeface="Montserrat"/>
                  <a:cs typeface="Montserrat"/>
                  <a:sym typeface="Montserrat"/>
                </a:rPr>
                <a:t>android.intent.action.CALL_BUTTON: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Pengguna menekan tombol "call" untuk pergi ke dialer atau UI lain yang sesuai untuk melakukan panggilan.</a:t>
              </a:r>
              <a:endParaRPr b="1" sz="1000">
                <a:solidFill>
                  <a:srgbClr val="F4B71C"/>
                </a:solidFill>
                <a:latin typeface="Montserrat"/>
                <a:ea typeface="Montserrat"/>
                <a:cs typeface="Montserrat"/>
                <a:sym typeface="Montserrat"/>
              </a:endParaRPr>
            </a:p>
          </p:txBody>
        </p:sp>
      </p:grpSp>
      <p:grpSp>
        <p:nvGrpSpPr>
          <p:cNvPr id="1458" name="Google Shape;1458;p130"/>
          <p:cNvGrpSpPr/>
          <p:nvPr/>
        </p:nvGrpSpPr>
        <p:grpSpPr>
          <a:xfrm>
            <a:off x="3141025" y="2016691"/>
            <a:ext cx="3927900" cy="901049"/>
            <a:chOff x="935925" y="1107641"/>
            <a:chExt cx="3927900" cy="901049"/>
          </a:xfrm>
        </p:grpSpPr>
        <p:grpSp>
          <p:nvGrpSpPr>
            <p:cNvPr id="1459" name="Google Shape;1459;p130"/>
            <p:cNvGrpSpPr/>
            <p:nvPr/>
          </p:nvGrpSpPr>
          <p:grpSpPr>
            <a:xfrm>
              <a:off x="935925" y="1107641"/>
              <a:ext cx="3927900" cy="901049"/>
              <a:chOff x="855025" y="2396791"/>
              <a:chExt cx="3927900" cy="901049"/>
            </a:xfrm>
          </p:grpSpPr>
          <p:sp>
            <p:nvSpPr>
              <p:cNvPr id="1460" name="Google Shape;1460;p130"/>
              <p:cNvSpPr/>
              <p:nvPr/>
            </p:nvSpPr>
            <p:spPr>
              <a:xfrm>
                <a:off x="855025" y="2543640"/>
                <a:ext cx="3927900" cy="754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0"/>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130"/>
            <p:cNvSpPr txBox="1"/>
            <p:nvPr/>
          </p:nvSpPr>
          <p:spPr>
            <a:xfrm>
              <a:off x="1164525" y="1236925"/>
              <a:ext cx="3568800" cy="515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b="1" lang="en" sz="1000">
                  <a:solidFill>
                    <a:srgbClr val="F4B71C"/>
                  </a:solidFill>
                  <a:latin typeface="Montserrat"/>
                  <a:ea typeface="Montserrat"/>
                  <a:cs typeface="Montserrat"/>
                  <a:sym typeface="Montserrat"/>
                </a:rPr>
                <a:t>android.intent.action.DATE_CHANGED:</a:t>
              </a:r>
              <a:r>
                <a:rPr b="1" lang="en" sz="1000">
                  <a:solidFill>
                    <a:schemeClr val="dk1"/>
                  </a:solidFill>
                  <a:latin typeface="Montserrat"/>
                  <a:ea typeface="Montserrat"/>
                  <a:cs typeface="Montserrat"/>
                  <a:sym typeface="Montserrat"/>
                </a:rPr>
                <a:t> </a:t>
              </a:r>
              <a:endParaRPr b="1" sz="10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Menunjukkan bahwa tanggal telah berubah.</a:t>
              </a:r>
              <a:endParaRPr b="1" sz="1000">
                <a:solidFill>
                  <a:srgbClr val="F4B71C"/>
                </a:solidFill>
                <a:latin typeface="Montserrat"/>
                <a:ea typeface="Montserrat"/>
                <a:cs typeface="Montserrat"/>
                <a:sym typeface="Montserrat"/>
              </a:endParaRPr>
            </a:p>
          </p:txBody>
        </p:sp>
      </p:grpSp>
      <p:grpSp>
        <p:nvGrpSpPr>
          <p:cNvPr id="1463" name="Google Shape;1463;p130"/>
          <p:cNvGrpSpPr/>
          <p:nvPr/>
        </p:nvGrpSpPr>
        <p:grpSpPr>
          <a:xfrm>
            <a:off x="1921825" y="2931091"/>
            <a:ext cx="3927900" cy="901049"/>
            <a:chOff x="935925" y="1107641"/>
            <a:chExt cx="3927900" cy="901049"/>
          </a:xfrm>
        </p:grpSpPr>
        <p:grpSp>
          <p:nvGrpSpPr>
            <p:cNvPr id="1464" name="Google Shape;1464;p130"/>
            <p:cNvGrpSpPr/>
            <p:nvPr/>
          </p:nvGrpSpPr>
          <p:grpSpPr>
            <a:xfrm>
              <a:off x="935925" y="1107641"/>
              <a:ext cx="3927900" cy="901049"/>
              <a:chOff x="855025" y="2396791"/>
              <a:chExt cx="3927900" cy="901049"/>
            </a:xfrm>
          </p:grpSpPr>
          <p:sp>
            <p:nvSpPr>
              <p:cNvPr id="1465" name="Google Shape;1465;p130"/>
              <p:cNvSpPr/>
              <p:nvPr/>
            </p:nvSpPr>
            <p:spPr>
              <a:xfrm>
                <a:off x="855025" y="2543640"/>
                <a:ext cx="3927900" cy="754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30"/>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130"/>
            <p:cNvSpPr txBox="1"/>
            <p:nvPr/>
          </p:nvSpPr>
          <p:spPr>
            <a:xfrm>
              <a:off x="1164525" y="1236925"/>
              <a:ext cx="3568800" cy="5157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000"/>
                </a:spcBef>
                <a:spcAft>
                  <a:spcPts val="0"/>
                </a:spcAft>
                <a:buNone/>
              </a:pPr>
              <a:r>
                <a:rPr b="1" lang="en" sz="1000">
                  <a:solidFill>
                    <a:srgbClr val="F4B71C"/>
                  </a:solidFill>
                  <a:latin typeface="Montserrat"/>
                  <a:ea typeface="Montserrat"/>
                  <a:cs typeface="Montserrat"/>
                  <a:sym typeface="Montserrat"/>
                </a:rPr>
                <a:t>android.intent.action.REBOOT: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Membiarkan perangkat reboot.</a:t>
              </a:r>
              <a:endParaRPr b="1" sz="1000">
                <a:solidFill>
                  <a:srgbClr val="F4B71C"/>
                </a:solidFill>
                <a:latin typeface="Montserrat"/>
                <a:ea typeface="Montserrat"/>
                <a:cs typeface="Montserrat"/>
                <a:sym typeface="Montserrat"/>
              </a:endParaRPr>
            </a:p>
          </p:txBody>
        </p:sp>
      </p:grpSp>
      <p:grpSp>
        <p:nvGrpSpPr>
          <p:cNvPr id="1468" name="Google Shape;1468;p130"/>
          <p:cNvGrpSpPr/>
          <p:nvPr/>
        </p:nvGrpSpPr>
        <p:grpSpPr>
          <a:xfrm>
            <a:off x="3217225" y="3845491"/>
            <a:ext cx="3927900" cy="1076684"/>
            <a:chOff x="935925" y="1107641"/>
            <a:chExt cx="3927900" cy="1076684"/>
          </a:xfrm>
        </p:grpSpPr>
        <p:grpSp>
          <p:nvGrpSpPr>
            <p:cNvPr id="1469" name="Google Shape;1469;p130"/>
            <p:cNvGrpSpPr/>
            <p:nvPr/>
          </p:nvGrpSpPr>
          <p:grpSpPr>
            <a:xfrm>
              <a:off x="935925" y="1107641"/>
              <a:ext cx="3927900" cy="901049"/>
              <a:chOff x="855025" y="2396791"/>
              <a:chExt cx="3927900" cy="901049"/>
            </a:xfrm>
          </p:grpSpPr>
          <p:sp>
            <p:nvSpPr>
              <p:cNvPr id="1470" name="Google Shape;1470;p130"/>
              <p:cNvSpPr/>
              <p:nvPr/>
            </p:nvSpPr>
            <p:spPr>
              <a:xfrm>
                <a:off x="855025" y="2543640"/>
                <a:ext cx="3927900" cy="754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30"/>
              <p:cNvSpPr/>
              <p:nvPr/>
            </p:nvSpPr>
            <p:spPr>
              <a:xfrm>
                <a:off x="855025" y="2396791"/>
                <a:ext cx="3927900" cy="7542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130"/>
            <p:cNvSpPr txBox="1"/>
            <p:nvPr/>
          </p:nvSpPr>
          <p:spPr>
            <a:xfrm>
              <a:off x="1164525" y="1160725"/>
              <a:ext cx="3568800" cy="10236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000"/>
                </a:spcBef>
                <a:spcAft>
                  <a:spcPts val="0"/>
                </a:spcAft>
                <a:buClr>
                  <a:schemeClr val="dk1"/>
                </a:buClr>
                <a:buSzPts val="1100"/>
                <a:buFont typeface="Arial"/>
                <a:buNone/>
              </a:pPr>
              <a:r>
                <a:rPr b="1" lang="en" sz="1000">
                  <a:solidFill>
                    <a:srgbClr val="F4B71C"/>
                  </a:solidFill>
                  <a:latin typeface="Montserrat"/>
                  <a:ea typeface="Montserrat"/>
                  <a:cs typeface="Montserrat"/>
                  <a:sym typeface="Montserrat"/>
                </a:rPr>
                <a:t>android.net.conn.CONNECTIVITY_CHANGE: </a:t>
              </a:r>
              <a:r>
                <a:rPr lang="en" sz="1000">
                  <a:solidFill>
                    <a:schemeClr val="dk1"/>
                  </a:solidFill>
                  <a:latin typeface="Montserrat"/>
                  <a:ea typeface="Montserrat"/>
                  <a:cs typeface="Montserrat"/>
                  <a:sym typeface="Montserrat"/>
                </a:rPr>
                <a:t>Menunjukkan jaringan seluler atau koneksi wifi diubah (atau reset), dsb.</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t/>
              </a:r>
              <a:endParaRPr b="1" sz="1000">
                <a:solidFill>
                  <a:srgbClr val="F4B71C"/>
                </a:solidFill>
                <a:latin typeface="Montserrat"/>
                <a:ea typeface="Montserrat"/>
                <a:cs typeface="Montserrat"/>
                <a:sym typeface="Montserrat"/>
              </a:endParaRPr>
            </a:p>
          </p:txBody>
        </p:sp>
      </p:grpSp>
      <p:pic>
        <p:nvPicPr>
          <p:cNvPr id="1473" name="Google Shape;1473;p130"/>
          <p:cNvPicPr preferRelativeResize="0"/>
          <p:nvPr/>
        </p:nvPicPr>
        <p:blipFill>
          <a:blip r:embed="rId4">
            <a:alphaModFix/>
          </a:blip>
          <a:stretch>
            <a:fillRect/>
          </a:stretch>
        </p:blipFill>
        <p:spPr>
          <a:xfrm>
            <a:off x="6125413" y="1046650"/>
            <a:ext cx="816577" cy="766951"/>
          </a:xfrm>
          <a:prstGeom prst="rect">
            <a:avLst/>
          </a:prstGeom>
          <a:noFill/>
          <a:ln>
            <a:noFill/>
          </a:ln>
        </p:spPr>
      </p:pic>
      <p:pic>
        <p:nvPicPr>
          <p:cNvPr id="1474" name="Google Shape;1474;p130"/>
          <p:cNvPicPr preferRelativeResize="0"/>
          <p:nvPr/>
        </p:nvPicPr>
        <p:blipFill>
          <a:blip r:embed="rId5">
            <a:alphaModFix/>
          </a:blip>
          <a:stretch>
            <a:fillRect/>
          </a:stretch>
        </p:blipFill>
        <p:spPr>
          <a:xfrm>
            <a:off x="6078323" y="2932625"/>
            <a:ext cx="910754" cy="901051"/>
          </a:xfrm>
          <a:prstGeom prst="rect">
            <a:avLst/>
          </a:prstGeom>
          <a:noFill/>
          <a:ln>
            <a:noFill/>
          </a:ln>
        </p:spPr>
      </p:pic>
      <p:pic>
        <p:nvPicPr>
          <p:cNvPr id="1475" name="Google Shape;1475;p130"/>
          <p:cNvPicPr preferRelativeResize="0"/>
          <p:nvPr/>
        </p:nvPicPr>
        <p:blipFill rotWithShape="1">
          <a:blip r:embed="rId6">
            <a:alphaModFix/>
          </a:blip>
          <a:srcRect b="48815" l="46833" r="0" t="0"/>
          <a:stretch/>
        </p:blipFill>
        <p:spPr>
          <a:xfrm>
            <a:off x="2214313" y="3925113"/>
            <a:ext cx="816575" cy="786113"/>
          </a:xfrm>
          <a:prstGeom prst="rect">
            <a:avLst/>
          </a:prstGeom>
          <a:noFill/>
          <a:ln>
            <a:noFill/>
          </a:ln>
        </p:spPr>
      </p:pic>
      <p:pic>
        <p:nvPicPr>
          <p:cNvPr id="1476" name="Google Shape;1476;p130"/>
          <p:cNvPicPr preferRelativeResize="0"/>
          <p:nvPr/>
        </p:nvPicPr>
        <p:blipFill rotWithShape="1">
          <a:blip r:embed="rId7">
            <a:alphaModFix/>
          </a:blip>
          <a:srcRect b="66692" l="0" r="70313" t="0"/>
          <a:stretch/>
        </p:blipFill>
        <p:spPr>
          <a:xfrm>
            <a:off x="2157675" y="2065866"/>
            <a:ext cx="816573" cy="86650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480" name="Shape 1480"/>
        <p:cNvGrpSpPr/>
        <p:nvPr/>
      </p:nvGrpSpPr>
      <p:grpSpPr>
        <a:xfrm>
          <a:off x="0" y="0"/>
          <a:ext cx="0" cy="0"/>
          <a:chOff x="0" y="0"/>
          <a:chExt cx="0" cy="0"/>
        </a:xfrm>
      </p:grpSpPr>
      <p:sp>
        <p:nvSpPr>
          <p:cNvPr id="1481" name="Google Shape;1481;p13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2" name="Google Shape;1482;p13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3" name="Google Shape;1483;p13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4" name="Google Shape;1484;p13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5" name="Google Shape;1485;p13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Implementasi Receiver</a:t>
            </a:r>
            <a:endParaRPr b="1" i="0" sz="1100" u="none" cap="none" strike="noStrike">
              <a:solidFill>
                <a:srgbClr val="FFFFFF"/>
              </a:solidFill>
              <a:latin typeface="Montserrat"/>
              <a:ea typeface="Montserrat"/>
              <a:cs typeface="Montserrat"/>
              <a:sym typeface="Montserrat"/>
            </a:endParaRPr>
          </a:p>
        </p:txBody>
      </p:sp>
      <p:sp>
        <p:nvSpPr>
          <p:cNvPr id="1486" name="Google Shape;1486;p13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87" name="Google Shape;1487;p13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88" name="Google Shape;1488;p13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89" name="Google Shape;1489;p13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90" name="Google Shape;1490;p131"/>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Udah paham tentang Receiver?</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Biar makin paham, kita coba </a:t>
            </a:r>
            <a:r>
              <a:rPr b="1" lang="en">
                <a:solidFill>
                  <a:schemeClr val="accent1"/>
                </a:solidFill>
                <a:latin typeface="Montserrat"/>
                <a:ea typeface="Montserrat"/>
                <a:cs typeface="Montserrat"/>
                <a:sym typeface="Montserrat"/>
              </a:rPr>
              <a:t>Implementasi</a:t>
            </a:r>
            <a:r>
              <a:rPr b="1" lang="en">
                <a:solidFill>
                  <a:schemeClr val="accent1"/>
                </a:solidFill>
                <a:latin typeface="Montserrat"/>
                <a:ea typeface="Montserrat"/>
                <a:cs typeface="Montserrat"/>
                <a:sym typeface="Montserrat"/>
              </a:rPr>
              <a:t> Receiver </a:t>
            </a:r>
            <a:r>
              <a:rPr b="1" lang="en">
                <a:solidFill>
                  <a:srgbClr val="FFFFFF"/>
                </a:solidFill>
                <a:latin typeface="Montserrat"/>
                <a:ea typeface="Montserrat"/>
                <a:cs typeface="Montserrat"/>
                <a:sym typeface="Montserrat"/>
              </a:rPr>
              <a:t>yuk~</a:t>
            </a:r>
            <a:endParaRPr b="1">
              <a:solidFill>
                <a:schemeClr val="lt1"/>
              </a:solidFill>
              <a:latin typeface="Montserrat"/>
              <a:ea typeface="Montserrat"/>
              <a:cs typeface="Montserrat"/>
              <a:sym typeface="Montserrat"/>
            </a:endParaRPr>
          </a:p>
        </p:txBody>
      </p:sp>
      <p:sp>
        <p:nvSpPr>
          <p:cNvPr id="1491" name="Google Shape;1491;p131"/>
          <p:cNvSpPr/>
          <p:nvPr/>
        </p:nvSpPr>
        <p:spPr>
          <a:xfrm rot="-674785">
            <a:off x="808872" y="1246878"/>
            <a:ext cx="3078005" cy="2976751"/>
          </a:xfrm>
          <a:prstGeom prst="round2DiagRect">
            <a:avLst>
              <a:gd fmla="val 16667" name="adj1"/>
              <a:gd fmla="val 3034"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2" name="Google Shape;1492;p131"/>
          <p:cNvPicPr preferRelativeResize="0"/>
          <p:nvPr/>
        </p:nvPicPr>
        <p:blipFill>
          <a:blip r:embed="rId4">
            <a:alphaModFix/>
          </a:blip>
          <a:stretch>
            <a:fillRect/>
          </a:stretch>
        </p:blipFill>
        <p:spPr>
          <a:xfrm>
            <a:off x="1286775" y="977763"/>
            <a:ext cx="2347356" cy="37357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96" name="Shape 1496"/>
        <p:cNvGrpSpPr/>
        <p:nvPr/>
      </p:nvGrpSpPr>
      <p:grpSpPr>
        <a:xfrm>
          <a:off x="0" y="0"/>
          <a:ext cx="0" cy="0"/>
          <a:chOff x="0" y="0"/>
          <a:chExt cx="0" cy="0"/>
        </a:xfrm>
      </p:grpSpPr>
      <p:sp>
        <p:nvSpPr>
          <p:cNvPr id="1497" name="Google Shape;1497;p13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98" name="Google Shape;1498;p13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99" name="Google Shape;1499;p13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00" name="Google Shape;1500;p13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01" name="Google Shape;1501;p13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502" name="Google Shape;1502;p13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03" name="Google Shape;1503;p13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04" name="Google Shape;1504;p13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05" name="Google Shape;1505;p13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06" name="Google Shape;1506;p132"/>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Gimana cara Implementasi Broadcast Receiver?</a:t>
            </a:r>
            <a:endParaRPr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Kamu pasti pernah terima broadcast SMS kan?</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Pada materi kali ini kita akan coba implementasikan Broadcast Receiver untuk menerima SMS. </a:t>
            </a:r>
            <a:endParaRPr sz="1000">
              <a:latin typeface="Montserrat"/>
              <a:ea typeface="Montserrat"/>
              <a:cs typeface="Montserrat"/>
              <a:sym typeface="Montserrat"/>
            </a:endParaRPr>
          </a:p>
        </p:txBody>
      </p:sp>
      <p:pic>
        <p:nvPicPr>
          <p:cNvPr id="1507" name="Google Shape;1507;p132"/>
          <p:cNvPicPr preferRelativeResize="0"/>
          <p:nvPr/>
        </p:nvPicPr>
        <p:blipFill>
          <a:blip r:embed="rId4">
            <a:alphaModFix/>
          </a:blip>
          <a:stretch>
            <a:fillRect/>
          </a:stretch>
        </p:blipFill>
        <p:spPr>
          <a:xfrm>
            <a:off x="5839850" y="1042050"/>
            <a:ext cx="2328825" cy="36324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11" name="Shape 1511"/>
        <p:cNvGrpSpPr/>
        <p:nvPr/>
      </p:nvGrpSpPr>
      <p:grpSpPr>
        <a:xfrm>
          <a:off x="0" y="0"/>
          <a:ext cx="0" cy="0"/>
          <a:chOff x="0" y="0"/>
          <a:chExt cx="0" cy="0"/>
        </a:xfrm>
      </p:grpSpPr>
      <p:sp>
        <p:nvSpPr>
          <p:cNvPr id="1512" name="Google Shape;1512;p13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13" name="Google Shape;1513;p13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14" name="Google Shape;1514;p13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15" name="Google Shape;1515;p13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16" name="Google Shape;1516;p13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517" name="Google Shape;1517;p13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18" name="Google Shape;1518;p13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19" name="Google Shape;1519;p13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20" name="Google Shape;1520;p13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21" name="Google Shape;1521;p133"/>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Step 1: Buat Project Baru</a:t>
            </a:r>
            <a:endParaRPr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Sebelum kita membuatnya tentu saja kita harus membuka Android Studio terlebih dahulu. </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solidFill>
                  <a:schemeClr val="dk1"/>
                </a:solidFill>
                <a:latin typeface="Montserrat"/>
                <a:ea typeface="Montserrat"/>
                <a:cs typeface="Montserrat"/>
                <a:sym typeface="Montserrat"/>
              </a:rPr>
              <a:t>Buatlah project baru dengan nama "MyBroadcastReceiver". </a:t>
            </a:r>
            <a:endParaRPr sz="1000">
              <a:latin typeface="Montserrat"/>
              <a:ea typeface="Montserrat"/>
              <a:cs typeface="Montserrat"/>
              <a:sym typeface="Montserrat"/>
            </a:endParaRPr>
          </a:p>
        </p:txBody>
      </p:sp>
      <p:grpSp>
        <p:nvGrpSpPr>
          <p:cNvPr id="1522" name="Google Shape;1522;p133"/>
          <p:cNvGrpSpPr/>
          <p:nvPr/>
        </p:nvGrpSpPr>
        <p:grpSpPr>
          <a:xfrm>
            <a:off x="4267375" y="931725"/>
            <a:ext cx="4346275" cy="3868876"/>
            <a:chOff x="4267375" y="931725"/>
            <a:chExt cx="4346275" cy="3868876"/>
          </a:xfrm>
        </p:grpSpPr>
        <p:pic>
          <p:nvPicPr>
            <p:cNvPr id="1523" name="Google Shape;1523;p133"/>
            <p:cNvPicPr preferRelativeResize="0"/>
            <p:nvPr/>
          </p:nvPicPr>
          <p:blipFill>
            <a:blip r:embed="rId4">
              <a:alphaModFix/>
            </a:blip>
            <a:stretch>
              <a:fillRect/>
            </a:stretch>
          </p:blipFill>
          <p:spPr>
            <a:xfrm>
              <a:off x="6592300" y="1813450"/>
              <a:ext cx="2021350" cy="2987151"/>
            </a:xfrm>
            <a:prstGeom prst="rect">
              <a:avLst/>
            </a:prstGeom>
            <a:noFill/>
            <a:ln>
              <a:noFill/>
            </a:ln>
          </p:spPr>
        </p:pic>
        <p:pic>
          <p:nvPicPr>
            <p:cNvPr id="1524" name="Google Shape;1524;p133"/>
            <p:cNvPicPr preferRelativeResize="0"/>
            <p:nvPr/>
          </p:nvPicPr>
          <p:blipFill rotWithShape="1">
            <a:blip r:embed="rId5">
              <a:alphaModFix/>
            </a:blip>
            <a:srcRect b="13760" l="0" r="0" t="15562"/>
            <a:stretch/>
          </p:blipFill>
          <p:spPr>
            <a:xfrm>
              <a:off x="4267375" y="931725"/>
              <a:ext cx="3848100" cy="1723400"/>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8" name="Shape 1528"/>
        <p:cNvGrpSpPr/>
        <p:nvPr/>
      </p:nvGrpSpPr>
      <p:grpSpPr>
        <a:xfrm>
          <a:off x="0" y="0"/>
          <a:ext cx="0" cy="0"/>
          <a:chOff x="0" y="0"/>
          <a:chExt cx="0" cy="0"/>
        </a:xfrm>
      </p:grpSpPr>
      <p:sp>
        <p:nvSpPr>
          <p:cNvPr id="1529" name="Google Shape;1529;p13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0" name="Google Shape;1530;p13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1" name="Google Shape;1531;p13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2" name="Google Shape;1532;p13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3" name="Google Shape;1533;p13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534" name="Google Shape;1534;p13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35" name="Google Shape;1535;p13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36" name="Google Shape;1536;p13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37" name="Google Shape;1537;p13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38" name="Google Shape;1538;p134"/>
          <p:cNvSpPr txBox="1"/>
          <p:nvPr/>
        </p:nvSpPr>
        <p:spPr>
          <a:xfrm>
            <a:off x="827575" y="914400"/>
            <a:ext cx="7483800" cy="148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1200">
                <a:solidFill>
                  <a:schemeClr val="accent1"/>
                </a:solidFill>
                <a:latin typeface="Montserrat"/>
                <a:ea typeface="Montserrat"/>
                <a:cs typeface="Montserrat"/>
                <a:sym typeface="Montserrat"/>
              </a:rPr>
              <a:t>Step 2: Tambahkan Permission RECEIVE_SMS</a:t>
            </a:r>
            <a:endParaRPr b="1" sz="1200">
              <a:solidFill>
                <a:schemeClr val="accent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000">
                <a:latin typeface="Montserrat"/>
                <a:ea typeface="Montserrat"/>
                <a:cs typeface="Montserrat"/>
                <a:sym typeface="Montserrat"/>
              </a:rPr>
              <a:t>Setelah berhasil dibuat, untuk menerima pesan SMS kita akan gunakan method </a:t>
            </a:r>
            <a:r>
              <a:rPr b="1" lang="en" sz="1000">
                <a:latin typeface="Courier New"/>
                <a:ea typeface="Courier New"/>
                <a:cs typeface="Courier New"/>
                <a:sym typeface="Courier New"/>
              </a:rPr>
              <a:t>onReceive()</a:t>
            </a:r>
            <a:r>
              <a:rPr lang="en" sz="1000">
                <a:latin typeface="Montserrat"/>
                <a:ea typeface="Montserrat"/>
                <a:cs typeface="Montserrat"/>
                <a:sym typeface="Montserrat"/>
              </a:rPr>
              <a:t> dari class BroadcastReceiver.  Framework Android akan mengirimkan system broadcast event seperti menerima pesan SMS. </a:t>
            </a:r>
            <a:endParaRPr sz="1000">
              <a:latin typeface="Montserrat"/>
              <a:ea typeface="Montserrat"/>
              <a:cs typeface="Montserrat"/>
              <a:sym typeface="Montserrat"/>
            </a:endParaRPr>
          </a:p>
          <a:p>
            <a:pPr indent="0" lvl="0" marL="0" rtl="0" algn="ctr">
              <a:lnSpc>
                <a:spcPct val="115000"/>
              </a:lnSpc>
              <a:spcBef>
                <a:spcPts val="1200"/>
              </a:spcBef>
              <a:spcAft>
                <a:spcPts val="1200"/>
              </a:spcAft>
              <a:buNone/>
            </a:pPr>
            <a:r>
              <a:rPr lang="en" sz="1000">
                <a:latin typeface="Montserrat"/>
                <a:ea typeface="Montserrat"/>
                <a:cs typeface="Montserrat"/>
                <a:sym typeface="Montserrat"/>
              </a:rPr>
              <a:t>Kita perlu menambahkan permission </a:t>
            </a:r>
            <a:r>
              <a:rPr b="1" lang="en" sz="1000">
                <a:latin typeface="Courier New"/>
                <a:ea typeface="Courier New"/>
                <a:cs typeface="Courier New"/>
                <a:sym typeface="Courier New"/>
              </a:rPr>
              <a:t>RECEIVE_SMS</a:t>
            </a:r>
            <a:r>
              <a:rPr lang="en" sz="1000">
                <a:latin typeface="Montserrat"/>
                <a:ea typeface="Montserrat"/>
                <a:cs typeface="Montserrat"/>
                <a:sym typeface="Montserrat"/>
              </a:rPr>
              <a:t> terlebih dahulu ke file </a:t>
            </a:r>
            <a:r>
              <a:rPr b="1" lang="en" sz="1000">
                <a:latin typeface="Montserrat"/>
                <a:ea typeface="Montserrat"/>
                <a:cs typeface="Montserrat"/>
                <a:sym typeface="Montserrat"/>
              </a:rPr>
              <a:t>AndroidManifest.xml</a:t>
            </a:r>
            <a:r>
              <a:rPr lang="en" sz="1000">
                <a:latin typeface="Montserrat"/>
                <a:ea typeface="Montserrat"/>
                <a:cs typeface="Montserrat"/>
                <a:sym typeface="Montserrat"/>
              </a:rPr>
              <a:t> pada project kita.</a:t>
            </a:r>
            <a:endParaRPr sz="1000">
              <a:latin typeface="Montserrat"/>
              <a:ea typeface="Montserrat"/>
              <a:cs typeface="Montserrat"/>
              <a:sym typeface="Montserrat"/>
            </a:endParaRPr>
          </a:p>
        </p:txBody>
      </p:sp>
      <p:pic>
        <p:nvPicPr>
          <p:cNvPr id="1539" name="Google Shape;1539;p134"/>
          <p:cNvPicPr preferRelativeResize="0"/>
          <p:nvPr/>
        </p:nvPicPr>
        <p:blipFill>
          <a:blip r:embed="rId4">
            <a:alphaModFix/>
          </a:blip>
          <a:stretch>
            <a:fillRect/>
          </a:stretch>
        </p:blipFill>
        <p:spPr>
          <a:xfrm>
            <a:off x="999058" y="2544201"/>
            <a:ext cx="7145901" cy="1254850"/>
          </a:xfrm>
          <a:prstGeom prst="rect">
            <a:avLst/>
          </a:prstGeom>
          <a:noFill/>
          <a:ln>
            <a:noFill/>
          </a:ln>
        </p:spPr>
      </p:pic>
      <p:sp>
        <p:nvSpPr>
          <p:cNvPr id="1540" name="Google Shape;1540;p134"/>
          <p:cNvSpPr txBox="1"/>
          <p:nvPr/>
        </p:nvSpPr>
        <p:spPr>
          <a:xfrm>
            <a:off x="1177650" y="4018850"/>
            <a:ext cx="67887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n" sz="1000">
                <a:solidFill>
                  <a:schemeClr val="dk1"/>
                </a:solidFill>
                <a:latin typeface="Montserrat"/>
                <a:ea typeface="Montserrat"/>
                <a:cs typeface="Montserrat"/>
                <a:sym typeface="Montserrat"/>
              </a:rPr>
              <a:t>Penerimaan pesan SMS pada handphone akan dilindungi oleh permission. Aplikasi kita nggak bisa menerima pesan SMS tanpa menambahkan permission RECEIVE_SMS di atas pada AndroidManifest. </a:t>
            </a:r>
            <a:endParaRPr sz="10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359" name="Shape 359"/>
        <p:cNvGrpSpPr/>
        <p:nvPr/>
      </p:nvGrpSpPr>
      <p:grpSpPr>
        <a:xfrm>
          <a:off x="0" y="0"/>
          <a:ext cx="0" cy="0"/>
          <a:chOff x="0" y="0"/>
          <a:chExt cx="0" cy="0"/>
        </a:xfrm>
      </p:grpSpPr>
      <p:sp>
        <p:nvSpPr>
          <p:cNvPr id="360" name="Google Shape;360;p6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1" name="Google Shape;361;p6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2" name="Google Shape;362;p6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3" name="Google Shape;363;p6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4" name="Google Shape;364;p6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Services</a:t>
            </a:r>
            <a:endParaRPr b="1" i="0" sz="1100" u="none" cap="none" strike="noStrike">
              <a:solidFill>
                <a:srgbClr val="FFFFFF"/>
              </a:solidFill>
              <a:latin typeface="Montserrat"/>
              <a:ea typeface="Montserrat"/>
              <a:cs typeface="Montserrat"/>
              <a:sym typeface="Montserrat"/>
            </a:endParaRPr>
          </a:p>
        </p:txBody>
      </p:sp>
      <p:sp>
        <p:nvSpPr>
          <p:cNvPr id="365" name="Google Shape;365;p6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66" name="Google Shape;366;p6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67" name="Google Shape;367;p6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68" name="Google Shape;368;p6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69" name="Google Shape;369;p63"/>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Service dan Thread digunakan untuk menjalankan background process.</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Walaupun demikian, keduanya punya perbedaan.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Pada </a:t>
            </a:r>
            <a:r>
              <a:rPr b="1" lang="en">
                <a:solidFill>
                  <a:schemeClr val="accent1"/>
                </a:solidFill>
                <a:latin typeface="Montserrat"/>
                <a:ea typeface="Montserrat"/>
                <a:cs typeface="Montserrat"/>
                <a:sym typeface="Montserrat"/>
              </a:rPr>
              <a:t>Services, </a:t>
            </a:r>
            <a:r>
              <a:rPr b="1" lang="en">
                <a:solidFill>
                  <a:srgbClr val="FFFFFF"/>
                </a:solidFill>
                <a:latin typeface="Montserrat"/>
                <a:ea typeface="Montserrat"/>
                <a:cs typeface="Montserrat"/>
                <a:sym typeface="Montserrat"/>
              </a:rPr>
              <a:t>aplikasi masih bisa berjalan walaupun user berpindah aplikasi. </a:t>
            </a:r>
            <a:endParaRPr b="1">
              <a:solidFill>
                <a:srgbClr val="FFFFFF"/>
              </a:solidFill>
              <a:latin typeface="Montserrat"/>
              <a:ea typeface="Montserrat"/>
              <a:cs typeface="Montserrat"/>
              <a:sym typeface="Montserrat"/>
            </a:endParaRPr>
          </a:p>
        </p:txBody>
      </p:sp>
      <p:sp>
        <p:nvSpPr>
          <p:cNvPr id="370" name="Google Shape;370;p63"/>
          <p:cNvSpPr/>
          <p:nvPr/>
        </p:nvSpPr>
        <p:spPr>
          <a:xfrm>
            <a:off x="1263575" y="1004675"/>
            <a:ext cx="2452800" cy="3886200"/>
          </a:xfrm>
          <a:prstGeom prst="roundRect">
            <a:avLst>
              <a:gd fmla="val 3599"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63"/>
          <p:cNvPicPr preferRelativeResize="0"/>
          <p:nvPr/>
        </p:nvPicPr>
        <p:blipFill>
          <a:blip r:embed="rId4">
            <a:alphaModFix/>
          </a:blip>
          <a:stretch>
            <a:fillRect/>
          </a:stretch>
        </p:blipFill>
        <p:spPr>
          <a:xfrm>
            <a:off x="1384575" y="1122525"/>
            <a:ext cx="2891866" cy="388619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44" name="Shape 1544"/>
        <p:cNvGrpSpPr/>
        <p:nvPr/>
      </p:nvGrpSpPr>
      <p:grpSpPr>
        <a:xfrm>
          <a:off x="0" y="0"/>
          <a:ext cx="0" cy="0"/>
          <a:chOff x="0" y="0"/>
          <a:chExt cx="0" cy="0"/>
        </a:xfrm>
      </p:grpSpPr>
      <p:sp>
        <p:nvSpPr>
          <p:cNvPr id="1545" name="Google Shape;1545;p13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6" name="Google Shape;1546;p13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7" name="Google Shape;1547;p13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8" name="Google Shape;1548;p13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9" name="Google Shape;1549;p13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550" name="Google Shape;1550;p13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51" name="Google Shape;1551;p13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52" name="Google Shape;1552;p13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53" name="Google Shape;1553;p13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54" name="Google Shape;1554;p135"/>
          <p:cNvSpPr txBox="1"/>
          <p:nvPr/>
        </p:nvSpPr>
        <p:spPr>
          <a:xfrm>
            <a:off x="465575" y="914400"/>
            <a:ext cx="41703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Step 3: Aktivasi Broadcast Receiver</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Untuk langkah selanjutnya, pada package klik kanan lalu pilih: </a:t>
            </a:r>
            <a:endParaRPr sz="1000">
              <a:latin typeface="Montserrat"/>
              <a:ea typeface="Montserrat"/>
              <a:cs typeface="Montserrat"/>
              <a:sym typeface="Montserrat"/>
            </a:endParaRPr>
          </a:p>
          <a:p>
            <a:pPr indent="0" lvl="0" marL="0" rtl="0" algn="ctr">
              <a:lnSpc>
                <a:spcPct val="115000"/>
              </a:lnSpc>
              <a:spcBef>
                <a:spcPts val="1000"/>
              </a:spcBef>
              <a:spcAft>
                <a:spcPts val="0"/>
              </a:spcAft>
              <a:buNone/>
            </a:pPr>
            <a:r>
              <a:rPr b="1" lang="en" sz="1000">
                <a:latin typeface="Montserrat"/>
                <a:ea typeface="Montserrat"/>
                <a:cs typeface="Montserrat"/>
                <a:sym typeface="Montserrat"/>
              </a:rPr>
              <a:t>New &gt; Other &gt; Broadcast Receiver </a:t>
            </a:r>
            <a:endParaRPr b="1"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Persis bingits sesuai dengan gambar, ya~</a:t>
            </a:r>
            <a:endParaRPr sz="1000">
              <a:latin typeface="Montserrat"/>
              <a:ea typeface="Montserrat"/>
              <a:cs typeface="Montserrat"/>
              <a:sym typeface="Montserrat"/>
            </a:endParaRPr>
          </a:p>
        </p:txBody>
      </p:sp>
      <p:pic>
        <p:nvPicPr>
          <p:cNvPr id="1555" name="Google Shape;1555;p135"/>
          <p:cNvPicPr preferRelativeResize="0"/>
          <p:nvPr/>
        </p:nvPicPr>
        <p:blipFill>
          <a:blip r:embed="rId4">
            <a:alphaModFix/>
          </a:blip>
          <a:stretch>
            <a:fillRect/>
          </a:stretch>
        </p:blipFill>
        <p:spPr>
          <a:xfrm>
            <a:off x="5027800" y="999463"/>
            <a:ext cx="3585853" cy="37160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59" name="Shape 1559"/>
        <p:cNvGrpSpPr/>
        <p:nvPr/>
      </p:nvGrpSpPr>
      <p:grpSpPr>
        <a:xfrm>
          <a:off x="0" y="0"/>
          <a:ext cx="0" cy="0"/>
          <a:chOff x="0" y="0"/>
          <a:chExt cx="0" cy="0"/>
        </a:xfrm>
      </p:grpSpPr>
      <p:sp>
        <p:nvSpPr>
          <p:cNvPr id="1560" name="Google Shape;1560;p13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61" name="Google Shape;1561;p13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62" name="Google Shape;1562;p13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63" name="Google Shape;1563;p13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64" name="Google Shape;1564;p13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565" name="Google Shape;1565;p13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66" name="Google Shape;1566;p13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67" name="Google Shape;1567;p13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68" name="Google Shape;1568;p13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69" name="Google Shape;1569;p136"/>
          <p:cNvSpPr txBox="1"/>
          <p:nvPr/>
        </p:nvSpPr>
        <p:spPr>
          <a:xfrm>
            <a:off x="465575" y="914400"/>
            <a:ext cx="41703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Step 4: Buat Class baru “SmsReceiver”</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Kalau</a:t>
            </a:r>
            <a:r>
              <a:rPr lang="en" sz="1000">
                <a:latin typeface="Montserrat"/>
                <a:ea typeface="Montserrat"/>
                <a:cs typeface="Montserrat"/>
                <a:sym typeface="Montserrat"/>
              </a:rPr>
              <a:t> udah ketemu Broadcast Receiver, langsung meluncur buat class baru dengan nama SmsReceiver dan pastikan opsi "Exported" dan "Enabled" kita centang.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Kenapa harus centang? Iya karena mereka punya fungsi masing-masing.</a:t>
            </a:r>
            <a:endParaRPr sz="1000">
              <a:latin typeface="Montserrat"/>
              <a:ea typeface="Montserrat"/>
              <a:cs typeface="Montserrat"/>
              <a:sym typeface="Montserrat"/>
            </a:endParaRPr>
          </a:p>
        </p:txBody>
      </p:sp>
      <p:pic>
        <p:nvPicPr>
          <p:cNvPr id="1570" name="Google Shape;1570;p136"/>
          <p:cNvPicPr preferRelativeResize="0"/>
          <p:nvPr/>
        </p:nvPicPr>
        <p:blipFill>
          <a:blip r:embed="rId4">
            <a:alphaModFix/>
          </a:blip>
          <a:stretch>
            <a:fillRect/>
          </a:stretch>
        </p:blipFill>
        <p:spPr>
          <a:xfrm>
            <a:off x="5024225" y="1288050"/>
            <a:ext cx="3589426" cy="304902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4" name="Shape 1574"/>
        <p:cNvGrpSpPr/>
        <p:nvPr/>
      </p:nvGrpSpPr>
      <p:grpSpPr>
        <a:xfrm>
          <a:off x="0" y="0"/>
          <a:ext cx="0" cy="0"/>
          <a:chOff x="0" y="0"/>
          <a:chExt cx="0" cy="0"/>
        </a:xfrm>
      </p:grpSpPr>
      <p:sp>
        <p:nvSpPr>
          <p:cNvPr id="1575" name="Google Shape;1575;p13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76" name="Google Shape;1576;p13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77" name="Google Shape;1577;p13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78" name="Google Shape;1578;p13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79" name="Google Shape;1579;p13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580" name="Google Shape;1580;p13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81" name="Google Shape;1581;p13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82" name="Google Shape;1582;p13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83" name="Google Shape;1583;p13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84" name="Google Shape;1584;p137"/>
          <p:cNvSpPr txBox="1"/>
          <p:nvPr/>
        </p:nvSpPr>
        <p:spPr>
          <a:xfrm>
            <a:off x="465575" y="914400"/>
            <a:ext cx="41703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Untuk opsi "Exported" berfungsi untuk memungkinkan aplikasi kita untuk merespon broadcast dari luar.</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Sedangkan opsi "Enabled" berfungsi untuk memungkinkan aplikasi dibuatkan instansiasi oleh sistem.</a:t>
            </a:r>
            <a:endParaRPr sz="1000">
              <a:latin typeface="Montserrat"/>
              <a:ea typeface="Montserrat"/>
              <a:cs typeface="Montserrat"/>
              <a:sym typeface="Montserrat"/>
            </a:endParaRPr>
          </a:p>
        </p:txBody>
      </p:sp>
      <p:pic>
        <p:nvPicPr>
          <p:cNvPr id="1585" name="Google Shape;1585;p137"/>
          <p:cNvPicPr preferRelativeResize="0"/>
          <p:nvPr/>
        </p:nvPicPr>
        <p:blipFill>
          <a:blip r:embed="rId4">
            <a:alphaModFix/>
          </a:blip>
          <a:stretch>
            <a:fillRect/>
          </a:stretch>
        </p:blipFill>
        <p:spPr>
          <a:xfrm>
            <a:off x="5024225" y="1288050"/>
            <a:ext cx="3589426" cy="304902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9" name="Shape 1589"/>
        <p:cNvGrpSpPr/>
        <p:nvPr/>
      </p:nvGrpSpPr>
      <p:grpSpPr>
        <a:xfrm>
          <a:off x="0" y="0"/>
          <a:ext cx="0" cy="0"/>
          <a:chOff x="0" y="0"/>
          <a:chExt cx="0" cy="0"/>
        </a:xfrm>
      </p:grpSpPr>
      <p:sp>
        <p:nvSpPr>
          <p:cNvPr id="1590" name="Google Shape;1590;p13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91" name="Google Shape;1591;p13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92" name="Google Shape;1592;p13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93" name="Google Shape;1593;p13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94" name="Google Shape;1594;p13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595" name="Google Shape;1595;p13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96" name="Google Shape;1596;p13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97" name="Google Shape;1597;p13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98" name="Google Shape;1598;p13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99" name="Google Shape;1599;p138"/>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Step 5: Kembali ke AndroidManifest</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Lanjuy~ s</a:t>
            </a:r>
            <a:r>
              <a:rPr lang="en" sz="1000">
                <a:latin typeface="Montserrat"/>
                <a:ea typeface="Montserrat"/>
                <a:cs typeface="Montserrat"/>
                <a:sym typeface="Montserrat"/>
              </a:rPr>
              <a:t>etelah class SmsReceiver berhasil  dibuat, kita balik lagi nih ke AndroidManifest.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Perhatikan bahwa Android Studio secara otomatis membuat tag &lt;receiver&gt; dengan isi seperti pada gambar.</a:t>
            </a:r>
            <a:endParaRPr sz="1000">
              <a:latin typeface="Montserrat"/>
              <a:ea typeface="Montserrat"/>
              <a:cs typeface="Montserrat"/>
              <a:sym typeface="Montserrat"/>
            </a:endParaRPr>
          </a:p>
        </p:txBody>
      </p:sp>
      <p:pic>
        <p:nvPicPr>
          <p:cNvPr id="1600" name="Google Shape;1600;p138"/>
          <p:cNvPicPr preferRelativeResize="0"/>
          <p:nvPr/>
        </p:nvPicPr>
        <p:blipFill>
          <a:blip r:embed="rId4">
            <a:alphaModFix/>
          </a:blip>
          <a:stretch>
            <a:fillRect/>
          </a:stretch>
        </p:blipFill>
        <p:spPr>
          <a:xfrm>
            <a:off x="5216600" y="1998379"/>
            <a:ext cx="3253525" cy="17182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4" name="Shape 1604"/>
        <p:cNvGrpSpPr/>
        <p:nvPr/>
      </p:nvGrpSpPr>
      <p:grpSpPr>
        <a:xfrm>
          <a:off x="0" y="0"/>
          <a:ext cx="0" cy="0"/>
          <a:chOff x="0" y="0"/>
          <a:chExt cx="0" cy="0"/>
        </a:xfrm>
      </p:grpSpPr>
      <p:sp>
        <p:nvSpPr>
          <p:cNvPr id="1605" name="Google Shape;1605;p13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06" name="Google Shape;1606;p13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07" name="Google Shape;1607;p13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08" name="Google Shape;1608;p13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09" name="Google Shape;1609;p13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b="1" sz="1100">
              <a:solidFill>
                <a:srgbClr val="FFFFFF"/>
              </a:solidFill>
              <a:latin typeface="Montserrat"/>
              <a:ea typeface="Montserrat"/>
              <a:cs typeface="Montserrat"/>
              <a:sym typeface="Montserrat"/>
            </a:endParaRPr>
          </a:p>
        </p:txBody>
      </p:sp>
      <p:sp>
        <p:nvSpPr>
          <p:cNvPr id="1610" name="Google Shape;1610;p13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11" name="Google Shape;1611;p13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612" name="Google Shape;1612;p13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613" name="Google Shape;1613;p13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14" name="Google Shape;1614;p139"/>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Step 6: Daftarkan broadcast receiver yang diinginkan</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Untuk menerima broadcast apapun, kita harus mendaftarkan secara spesifik broadcast yang ingin digunakan.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Berhubung pada materi ini kita coba supaya aplikasi dapat menerima broadcast, maka kita akan menggunakan :</a:t>
            </a:r>
            <a:endParaRPr sz="1000">
              <a:latin typeface="Montserrat"/>
              <a:ea typeface="Montserrat"/>
              <a:cs typeface="Montserrat"/>
              <a:sym typeface="Montserrat"/>
            </a:endParaRPr>
          </a:p>
          <a:p>
            <a:pPr indent="0" lvl="0" marL="0" rtl="0" algn="ctr">
              <a:lnSpc>
                <a:spcPct val="115000"/>
              </a:lnSpc>
              <a:spcBef>
                <a:spcPts val="1200"/>
              </a:spcBef>
              <a:spcAft>
                <a:spcPts val="0"/>
              </a:spcAft>
              <a:buNone/>
            </a:pPr>
            <a:r>
              <a:rPr b="1" lang="en" sz="1000">
                <a:latin typeface="Courier New"/>
                <a:ea typeface="Courier New"/>
                <a:cs typeface="Courier New"/>
                <a:sym typeface="Courier New"/>
              </a:rPr>
              <a:t>android.provider.Telephony.SMS_RECEIVED</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Hasilnya akan seperti pada gambar👉🏻</a:t>
            </a:r>
            <a:endParaRPr sz="1000">
              <a:latin typeface="Montserrat"/>
              <a:ea typeface="Montserrat"/>
              <a:cs typeface="Montserrat"/>
              <a:sym typeface="Montserrat"/>
            </a:endParaRPr>
          </a:p>
        </p:txBody>
      </p:sp>
      <p:pic>
        <p:nvPicPr>
          <p:cNvPr id="1615" name="Google Shape;1615;p139"/>
          <p:cNvPicPr preferRelativeResize="0"/>
          <p:nvPr/>
        </p:nvPicPr>
        <p:blipFill>
          <a:blip r:embed="rId4">
            <a:alphaModFix/>
          </a:blip>
          <a:stretch>
            <a:fillRect/>
          </a:stretch>
        </p:blipFill>
        <p:spPr>
          <a:xfrm>
            <a:off x="4796700" y="2024374"/>
            <a:ext cx="4203175" cy="188232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19" name="Shape 1619"/>
        <p:cNvGrpSpPr/>
        <p:nvPr/>
      </p:nvGrpSpPr>
      <p:grpSpPr>
        <a:xfrm>
          <a:off x="0" y="0"/>
          <a:ext cx="0" cy="0"/>
          <a:chOff x="0" y="0"/>
          <a:chExt cx="0" cy="0"/>
        </a:xfrm>
      </p:grpSpPr>
      <p:sp>
        <p:nvSpPr>
          <p:cNvPr id="1620" name="Google Shape;1620;p14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21" name="Google Shape;1621;p14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22" name="Google Shape;1622;p14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23" name="Google Shape;1623;p14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24" name="Google Shape;1624;p14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a:p>
        </p:txBody>
      </p:sp>
      <p:sp>
        <p:nvSpPr>
          <p:cNvPr id="1625" name="Google Shape;1625;p14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26" name="Google Shape;1626;p14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627" name="Google Shape;1627;p14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628" name="Google Shape;1628;p14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29" name="Google Shape;1629;p140"/>
          <p:cNvSpPr txBox="1"/>
          <p:nvPr/>
        </p:nvSpPr>
        <p:spPr>
          <a:xfrm>
            <a:off x="484625" y="914400"/>
            <a:ext cx="8128800" cy="8562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1000"/>
              </a:spcBef>
              <a:spcAft>
                <a:spcPts val="0"/>
              </a:spcAft>
              <a:buNone/>
            </a:pPr>
            <a:r>
              <a:rPr b="1" lang="en" sz="1200">
                <a:solidFill>
                  <a:schemeClr val="accent1"/>
                </a:solidFill>
                <a:latin typeface="Montserrat"/>
                <a:ea typeface="Montserrat"/>
                <a:cs typeface="Montserrat"/>
                <a:sym typeface="Montserrat"/>
              </a:rPr>
              <a:t>Step 7: </a:t>
            </a:r>
            <a:r>
              <a:rPr b="1" lang="en" sz="1200">
                <a:solidFill>
                  <a:schemeClr val="accent1"/>
                </a:solidFill>
                <a:latin typeface="Montserrat"/>
                <a:ea typeface="Montserrat"/>
                <a:cs typeface="Montserrat"/>
                <a:sym typeface="Montserrat"/>
              </a:rPr>
              <a:t>Tambahkan fungsi menampilkan data receiver</a:t>
            </a:r>
            <a:endParaRPr b="1" sz="1200">
              <a:solidFill>
                <a:schemeClr val="accent1"/>
              </a:solidFill>
              <a:latin typeface="Montserrat"/>
              <a:ea typeface="Montserrat"/>
              <a:cs typeface="Montserrat"/>
              <a:sym typeface="Montserrat"/>
            </a:endParaRPr>
          </a:p>
          <a:p>
            <a:pPr indent="0" lvl="0" marL="0" rtl="0" algn="ctr">
              <a:lnSpc>
                <a:spcPct val="115000"/>
              </a:lnSpc>
              <a:spcBef>
                <a:spcPts val="1000"/>
              </a:spcBef>
              <a:spcAft>
                <a:spcPts val="0"/>
              </a:spcAft>
              <a:buNone/>
            </a:pPr>
            <a:r>
              <a:rPr lang="en" sz="1000">
                <a:latin typeface="Montserrat"/>
                <a:ea typeface="Montserrat"/>
                <a:cs typeface="Montserrat"/>
                <a:sym typeface="Montserrat"/>
              </a:rPr>
              <a:t>Selanjutnya, b</a:t>
            </a:r>
            <a:r>
              <a:rPr lang="en" sz="1000">
                <a:latin typeface="Montserrat"/>
                <a:ea typeface="Montserrat"/>
                <a:cs typeface="Montserrat"/>
                <a:sym typeface="Montserrat"/>
              </a:rPr>
              <a:t>uka class SmsReceiver yang udah dibuat dan tambahkan code seperti pada gambar di bawah ini. Code ini memiliki fungsi untuk menampilkan data receiver ketika kita menerima sebuah masukan.</a:t>
            </a:r>
            <a:endParaRPr sz="1000">
              <a:latin typeface="Montserrat"/>
              <a:ea typeface="Montserrat"/>
              <a:cs typeface="Montserrat"/>
              <a:sym typeface="Montserrat"/>
            </a:endParaRPr>
          </a:p>
        </p:txBody>
      </p:sp>
      <p:pic>
        <p:nvPicPr>
          <p:cNvPr id="1630" name="Google Shape;1630;p140"/>
          <p:cNvPicPr preferRelativeResize="0"/>
          <p:nvPr/>
        </p:nvPicPr>
        <p:blipFill>
          <a:blip r:embed="rId4">
            <a:alphaModFix/>
          </a:blip>
          <a:stretch>
            <a:fillRect/>
          </a:stretch>
        </p:blipFill>
        <p:spPr>
          <a:xfrm>
            <a:off x="484625" y="1878050"/>
            <a:ext cx="6214052" cy="2731500"/>
          </a:xfrm>
          <a:prstGeom prst="rect">
            <a:avLst/>
          </a:prstGeom>
          <a:noFill/>
          <a:ln>
            <a:noFill/>
          </a:ln>
        </p:spPr>
      </p:pic>
      <p:sp>
        <p:nvSpPr>
          <p:cNvPr id="1631" name="Google Shape;1631;p140"/>
          <p:cNvSpPr txBox="1"/>
          <p:nvPr/>
        </p:nvSpPr>
        <p:spPr>
          <a:xfrm>
            <a:off x="6736375" y="2985100"/>
            <a:ext cx="18771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B</a:t>
            </a:r>
            <a:r>
              <a:rPr lang="en" sz="1000">
                <a:solidFill>
                  <a:schemeClr val="dk1"/>
                </a:solidFill>
                <a:latin typeface="Montserrat"/>
                <a:ea typeface="Montserrat"/>
                <a:cs typeface="Montserrat"/>
                <a:sym typeface="Montserrat"/>
              </a:rPr>
              <a:t>erfungsi pada Android dengan versi Marshmellow ke atas, supaya  code tersebut tetap akan jalan tanpa ada halangan. </a:t>
            </a:r>
            <a:endParaRPr sz="1000">
              <a:solidFill>
                <a:schemeClr val="dk1"/>
              </a:solidFill>
              <a:latin typeface="Montserrat"/>
              <a:ea typeface="Montserrat"/>
              <a:cs typeface="Montserrat"/>
              <a:sym typeface="Montserrat"/>
            </a:endParaRPr>
          </a:p>
        </p:txBody>
      </p:sp>
      <p:sp>
        <p:nvSpPr>
          <p:cNvPr id="1632" name="Google Shape;1632;p140"/>
          <p:cNvSpPr/>
          <p:nvPr/>
        </p:nvSpPr>
        <p:spPr>
          <a:xfrm>
            <a:off x="1206396" y="2985099"/>
            <a:ext cx="3353100" cy="611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3" name="Google Shape;1633;p140"/>
          <p:cNvCxnSpPr>
            <a:endCxn id="1631" idx="0"/>
          </p:cNvCxnSpPr>
          <p:nvPr/>
        </p:nvCxnSpPr>
        <p:spPr>
          <a:xfrm flipH="1" rot="10800000">
            <a:off x="4522525" y="2985100"/>
            <a:ext cx="3152400" cy="305700"/>
          </a:xfrm>
          <a:prstGeom prst="bentConnector4">
            <a:avLst>
              <a:gd fmla="val 35114" name="adj1"/>
              <a:gd fmla="val 177895" name="adj2"/>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37" name="Shape 1637"/>
        <p:cNvGrpSpPr/>
        <p:nvPr/>
      </p:nvGrpSpPr>
      <p:grpSpPr>
        <a:xfrm>
          <a:off x="0" y="0"/>
          <a:ext cx="0" cy="0"/>
          <a:chOff x="0" y="0"/>
          <a:chExt cx="0" cy="0"/>
        </a:xfrm>
      </p:grpSpPr>
      <p:sp>
        <p:nvSpPr>
          <p:cNvPr id="1638" name="Google Shape;1638;p14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39" name="Google Shape;1639;p14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40" name="Google Shape;1640;p14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41" name="Google Shape;1641;p14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42" name="Google Shape;1642;p14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a:p>
        </p:txBody>
      </p:sp>
      <p:sp>
        <p:nvSpPr>
          <p:cNvPr id="1643" name="Google Shape;1643;p14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44" name="Google Shape;1644;p14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645" name="Google Shape;1645;p14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646" name="Google Shape;1646;p14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47" name="Google Shape;1647;p141"/>
          <p:cNvSpPr txBox="1"/>
          <p:nvPr/>
        </p:nvSpPr>
        <p:spPr>
          <a:xfrm>
            <a:off x="484625" y="1156838"/>
            <a:ext cx="8129100" cy="85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200">
                <a:solidFill>
                  <a:schemeClr val="accent1"/>
                </a:solidFill>
                <a:latin typeface="Montserrat"/>
                <a:ea typeface="Montserrat"/>
                <a:cs typeface="Montserrat"/>
                <a:sym typeface="Montserrat"/>
              </a:rPr>
              <a:t>Step 8: Tambahkan Request permission di MainActivity</a:t>
            </a:r>
            <a:endParaRPr b="1" sz="1200">
              <a:solidFill>
                <a:schemeClr val="accent1"/>
              </a:solidFill>
              <a:latin typeface="Montserrat"/>
              <a:ea typeface="Montserrat"/>
              <a:cs typeface="Montserrat"/>
              <a:sym typeface="Montserrat"/>
            </a:endParaRPr>
          </a:p>
          <a:p>
            <a:pPr indent="0" lvl="0" marL="0" rtl="0" algn="ctr">
              <a:lnSpc>
                <a:spcPct val="115000"/>
              </a:lnSpc>
              <a:spcBef>
                <a:spcPts val="1000"/>
              </a:spcBef>
              <a:spcAft>
                <a:spcPts val="0"/>
              </a:spcAft>
              <a:buNone/>
            </a:pPr>
            <a:r>
              <a:rPr lang="en" sz="1000">
                <a:latin typeface="Montserrat"/>
                <a:ea typeface="Montserrat"/>
                <a:cs typeface="Montserrat"/>
                <a:sym typeface="Montserrat"/>
              </a:rPr>
              <a:t>Selanjutnya kita buka MainActivity dan tambahkan code seperti gambar dibawah.</a:t>
            </a:r>
            <a:br>
              <a:rPr lang="en" sz="1000">
                <a:latin typeface="Montserrat"/>
                <a:ea typeface="Montserrat"/>
                <a:cs typeface="Montserrat"/>
                <a:sym typeface="Montserrat"/>
              </a:rPr>
            </a:br>
            <a:r>
              <a:rPr lang="en" sz="1000">
                <a:latin typeface="Montserrat"/>
                <a:ea typeface="Montserrat"/>
                <a:cs typeface="Montserrat"/>
                <a:sym typeface="Montserrat"/>
              </a:rPr>
              <a:t>Setelah selesai coba kita jalankan aplikasinya. </a:t>
            </a:r>
            <a:endParaRPr sz="1000">
              <a:latin typeface="Montserrat"/>
              <a:ea typeface="Montserrat"/>
              <a:cs typeface="Montserrat"/>
              <a:sym typeface="Montserrat"/>
            </a:endParaRPr>
          </a:p>
        </p:txBody>
      </p:sp>
      <p:pic>
        <p:nvPicPr>
          <p:cNvPr id="1648" name="Google Shape;1648;p141"/>
          <p:cNvPicPr preferRelativeResize="0"/>
          <p:nvPr/>
        </p:nvPicPr>
        <p:blipFill>
          <a:blip r:embed="rId4">
            <a:alphaModFix/>
          </a:blip>
          <a:stretch>
            <a:fillRect/>
          </a:stretch>
        </p:blipFill>
        <p:spPr>
          <a:xfrm>
            <a:off x="484625" y="2320225"/>
            <a:ext cx="8129101" cy="2333944"/>
          </a:xfrm>
          <a:prstGeom prst="rect">
            <a:avLst/>
          </a:prstGeom>
          <a:noFill/>
          <a:ln>
            <a:noFill/>
          </a:ln>
        </p:spPr>
      </p:pic>
      <p:sp>
        <p:nvSpPr>
          <p:cNvPr id="1649" name="Google Shape;1649;p141"/>
          <p:cNvSpPr/>
          <p:nvPr/>
        </p:nvSpPr>
        <p:spPr>
          <a:xfrm>
            <a:off x="983125" y="4026250"/>
            <a:ext cx="7454100" cy="507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41"/>
          <p:cNvSpPr/>
          <p:nvPr/>
        </p:nvSpPr>
        <p:spPr>
          <a:xfrm>
            <a:off x="5358950" y="2455575"/>
            <a:ext cx="2615700" cy="925200"/>
          </a:xfrm>
          <a:prstGeom prst="roundRect">
            <a:avLst>
              <a:gd fmla="val 16667" name="adj"/>
            </a:avLst>
          </a:prstGeom>
          <a:solidFill>
            <a:schemeClr val="lt2"/>
          </a:solidFill>
          <a:ln cap="flat" cmpd="sng" w="19050">
            <a:solidFill>
              <a:schemeClr val="accent1"/>
            </a:solidFill>
            <a:prstDash val="solid"/>
            <a:round/>
            <a:headEnd len="sm" w="sm" type="none"/>
            <a:tailEnd len="sm" w="sm" type="none"/>
          </a:ln>
        </p:spPr>
        <p:txBody>
          <a:bodyPr anchorCtr="0" anchor="ctr" bIns="91425" lIns="91425" spcFirstLastPara="1" rIns="91425" wrap="square" tIns="0">
            <a:noAutofit/>
          </a:bodyPr>
          <a:lstStyle/>
          <a:p>
            <a:pPr indent="0" lvl="0" marL="0" rtl="0" algn="ctr">
              <a:lnSpc>
                <a:spcPct val="115000"/>
              </a:lnSpc>
              <a:spcBef>
                <a:spcPts val="1000"/>
              </a:spcBef>
              <a:spcAft>
                <a:spcPts val="0"/>
              </a:spcAft>
              <a:buNone/>
            </a:pPr>
            <a:r>
              <a:rPr lang="en" sz="1000">
                <a:solidFill>
                  <a:schemeClr val="dk1"/>
                </a:solidFill>
                <a:latin typeface="Montserrat"/>
                <a:ea typeface="Montserrat"/>
                <a:cs typeface="Montserrat"/>
                <a:sym typeface="Montserrat"/>
              </a:rPr>
              <a:t>B</a:t>
            </a:r>
            <a:r>
              <a:rPr lang="en" sz="1000">
                <a:solidFill>
                  <a:schemeClr val="dk1"/>
                </a:solidFill>
                <a:latin typeface="Montserrat"/>
                <a:ea typeface="Montserrat"/>
                <a:cs typeface="Montserrat"/>
                <a:sym typeface="Montserrat"/>
              </a:rPr>
              <a:t>erfungsi untuk merequest permission pada device kita agar broadcast receiver dapat berjalan. </a:t>
            </a:r>
            <a:endParaRPr sz="1000">
              <a:latin typeface="Montserrat"/>
              <a:ea typeface="Montserrat"/>
              <a:cs typeface="Montserrat"/>
              <a:sym typeface="Montserrat"/>
            </a:endParaRPr>
          </a:p>
        </p:txBody>
      </p:sp>
      <p:cxnSp>
        <p:nvCxnSpPr>
          <p:cNvPr id="1651" name="Google Shape;1651;p141"/>
          <p:cNvCxnSpPr>
            <a:stCxn id="1649" idx="0"/>
            <a:endCxn id="1650" idx="2"/>
          </p:cNvCxnSpPr>
          <p:nvPr/>
        </p:nvCxnSpPr>
        <p:spPr>
          <a:xfrm rot="-5400000">
            <a:off x="5365675" y="2725150"/>
            <a:ext cx="645600" cy="1956600"/>
          </a:xfrm>
          <a:prstGeom prst="bentConnector3">
            <a:avLst>
              <a:gd fmla="val 49990" name="adj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55" name="Shape 1655"/>
        <p:cNvGrpSpPr/>
        <p:nvPr/>
      </p:nvGrpSpPr>
      <p:grpSpPr>
        <a:xfrm>
          <a:off x="0" y="0"/>
          <a:ext cx="0" cy="0"/>
          <a:chOff x="0" y="0"/>
          <a:chExt cx="0" cy="0"/>
        </a:xfrm>
      </p:grpSpPr>
      <p:sp>
        <p:nvSpPr>
          <p:cNvPr id="1656" name="Google Shape;1656;p14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57" name="Google Shape;1657;p14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58" name="Google Shape;1658;p14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59" name="Google Shape;1659;p14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60" name="Google Shape;1660;p14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Implementasi Receiver</a:t>
            </a:r>
            <a:endParaRPr/>
          </a:p>
        </p:txBody>
      </p:sp>
      <p:sp>
        <p:nvSpPr>
          <p:cNvPr id="1661" name="Google Shape;1661;p14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62" name="Google Shape;1662;p14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663" name="Google Shape;1663;p14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664" name="Google Shape;1664;p14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65" name="Google Shape;1665;p142"/>
          <p:cNvSpPr txBox="1"/>
          <p:nvPr/>
        </p:nvSpPr>
        <p:spPr>
          <a:xfrm>
            <a:off x="484625" y="1219125"/>
            <a:ext cx="8129100" cy="409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Step 9: Tes Aplikasinya~</a:t>
            </a:r>
            <a:endParaRPr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Last one! 😃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Ketika dijalankan, kita coba mengirimkan pesan ke device kita seperti pada gambar. Jika diperhatikan, ketika terdapat pesan atau SMS yang masuk ke device kita, maka aplikasi akan memunculkan Toast seperti pada gambar.</a:t>
            </a:r>
            <a:endParaRPr sz="1000">
              <a:latin typeface="Montserrat"/>
              <a:ea typeface="Montserrat"/>
              <a:cs typeface="Montserrat"/>
              <a:sym typeface="Montserrat"/>
            </a:endParaRPr>
          </a:p>
        </p:txBody>
      </p:sp>
      <p:pic>
        <p:nvPicPr>
          <p:cNvPr id="1666" name="Google Shape;1666;p142"/>
          <p:cNvPicPr preferRelativeResize="0"/>
          <p:nvPr/>
        </p:nvPicPr>
        <p:blipFill>
          <a:blip r:embed="rId4">
            <a:alphaModFix/>
          </a:blip>
          <a:stretch>
            <a:fillRect/>
          </a:stretch>
        </p:blipFill>
        <p:spPr>
          <a:xfrm>
            <a:off x="2633734" y="2084575"/>
            <a:ext cx="4478393" cy="27160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0" name="Shape 1670"/>
        <p:cNvGrpSpPr/>
        <p:nvPr/>
      </p:nvGrpSpPr>
      <p:grpSpPr>
        <a:xfrm>
          <a:off x="0" y="0"/>
          <a:ext cx="0" cy="0"/>
          <a:chOff x="0" y="0"/>
          <a:chExt cx="0" cy="0"/>
        </a:xfrm>
      </p:grpSpPr>
      <p:sp>
        <p:nvSpPr>
          <p:cNvPr id="1671" name="Google Shape;1671;p14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72" name="Google Shape;1672;p14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73" name="Google Shape;1673;p14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74" name="Google Shape;1674;p14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75" name="Google Shape;1675;p14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Challenge</a:t>
            </a:r>
            <a:endParaRPr b="1" i="0" sz="1100" u="none" cap="none" strike="noStrike">
              <a:solidFill>
                <a:srgbClr val="FFFFFF"/>
              </a:solidFill>
              <a:latin typeface="Montserrat"/>
              <a:ea typeface="Montserrat"/>
              <a:cs typeface="Montserrat"/>
              <a:sym typeface="Montserrat"/>
            </a:endParaRPr>
          </a:p>
        </p:txBody>
      </p:sp>
      <p:sp>
        <p:nvSpPr>
          <p:cNvPr id="1676" name="Google Shape;1676;p14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77" name="Google Shape;1677;p14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678" name="Google Shape;1678;p14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679" name="Google Shape;1679;p14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80" name="Google Shape;1680;p143"/>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None/>
            </a:pPr>
            <a:r>
              <a:rPr b="1" lang="en" sz="1600">
                <a:solidFill>
                  <a:schemeClr val="accent6"/>
                </a:solidFill>
                <a:latin typeface="Montserrat"/>
                <a:ea typeface="Montserrat"/>
                <a:cs typeface="Montserrat"/>
                <a:sym typeface="Montserrat"/>
              </a:rPr>
              <a:t>Biar makin paham, ikut Challenge ini yuk!</a:t>
            </a:r>
            <a:endParaRPr b="1" sz="1600">
              <a:solidFill>
                <a:schemeClr val="accent6"/>
              </a:solidFill>
              <a:latin typeface="Montserrat"/>
              <a:ea typeface="Montserrat"/>
              <a:cs typeface="Montserrat"/>
              <a:sym typeface="Montserrat"/>
            </a:endParaRPr>
          </a:p>
          <a:p>
            <a:pPr indent="0" lvl="0" marL="0" marR="0" rtl="0" algn="l">
              <a:lnSpc>
                <a:spcPct val="115000"/>
              </a:lnSpc>
              <a:spcBef>
                <a:spcPts val="1000"/>
              </a:spcBef>
              <a:spcAft>
                <a:spcPts val="0"/>
              </a:spcAft>
              <a:buNone/>
            </a:pPr>
            <a:r>
              <a:rPr lang="en" sz="1000">
                <a:solidFill>
                  <a:schemeClr val="dk1"/>
                </a:solidFill>
                <a:latin typeface="Montserrat"/>
                <a:ea typeface="Montserrat"/>
                <a:cs typeface="Montserrat"/>
                <a:sym typeface="Montserrat"/>
              </a:rPr>
              <a:t>Buatlah Receiver SMS dengan ketentuan :</a:t>
            </a:r>
            <a:endParaRPr sz="1000">
              <a:solidFill>
                <a:schemeClr val="dk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dk1"/>
              </a:buClr>
              <a:buSzPts val="1000"/>
              <a:buFont typeface="Montserrat"/>
              <a:buChar char="●"/>
            </a:pPr>
            <a:r>
              <a:rPr b="1" i="1" lang="en" sz="1000">
                <a:solidFill>
                  <a:schemeClr val="dk1"/>
                </a:solidFill>
                <a:latin typeface="Montserrat"/>
                <a:ea typeface="Montserrat"/>
                <a:cs typeface="Montserrat"/>
                <a:sym typeface="Montserrat"/>
              </a:rPr>
              <a:t>Hanya untuk Nomor Tertentu</a:t>
            </a:r>
            <a:endParaRPr b="1" i="1" sz="1000">
              <a:solidFill>
                <a:schemeClr val="dk1"/>
              </a:solidFill>
              <a:latin typeface="Montserrat"/>
              <a:ea typeface="Montserrat"/>
              <a:cs typeface="Montserrat"/>
              <a:sym typeface="Montserrat"/>
            </a:endParaRPr>
          </a:p>
          <a:p>
            <a:pPr indent="-292100" lvl="0" marL="457200" marR="0" rtl="0" algn="l">
              <a:lnSpc>
                <a:spcPct val="115000"/>
              </a:lnSpc>
              <a:spcBef>
                <a:spcPts val="1000"/>
              </a:spcBef>
              <a:spcAft>
                <a:spcPts val="0"/>
              </a:spcAft>
              <a:buClr>
                <a:schemeClr val="dk1"/>
              </a:buClr>
              <a:buSzPts val="1000"/>
              <a:buFont typeface="Montserrat"/>
              <a:buChar char="●"/>
            </a:pPr>
            <a:r>
              <a:rPr b="1" i="1" lang="en" sz="1000">
                <a:solidFill>
                  <a:schemeClr val="dk1"/>
                </a:solidFill>
                <a:latin typeface="Montserrat"/>
                <a:ea typeface="Montserrat"/>
                <a:cs typeface="Montserrat"/>
                <a:sym typeface="Montserrat"/>
              </a:rPr>
              <a:t>Mendaparkan 6 Digit Kode OTP dari SMS</a:t>
            </a:r>
            <a:endParaRPr sz="1000">
              <a:solidFill>
                <a:schemeClr val="dk1"/>
              </a:solidFill>
              <a:latin typeface="Montserrat"/>
              <a:ea typeface="Montserrat"/>
              <a:cs typeface="Montserrat"/>
              <a:sym typeface="Montserrat"/>
            </a:endParaRPr>
          </a:p>
          <a:p>
            <a:pPr indent="0" lvl="0" marL="0" marR="0" rtl="0" algn="l">
              <a:lnSpc>
                <a:spcPct val="115000"/>
              </a:lnSpc>
              <a:spcBef>
                <a:spcPts val="1000"/>
              </a:spcBef>
              <a:spcAft>
                <a:spcPts val="0"/>
              </a:spcAft>
              <a:buNone/>
            </a:pPr>
            <a:r>
              <a:rPr lang="en" sz="1000">
                <a:solidFill>
                  <a:schemeClr val="dk1"/>
                </a:solidFill>
                <a:latin typeface="Montserrat"/>
                <a:ea typeface="Montserrat"/>
                <a:cs typeface="Montserrat"/>
                <a:sym typeface="Montserrat"/>
              </a:rPr>
              <a:t>Lalu tampilkan 6 Digit OTP tersebut dalam aplikasi.</a:t>
            </a:r>
            <a:endParaRPr sz="1000">
              <a:solidFill>
                <a:schemeClr val="dk1"/>
              </a:solidFill>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Pengumpulan tugas diserahkan kepada mentor. Kita akan membahas bersama-sama di pertemuan berikutnya.</a:t>
            </a:r>
            <a:endParaRPr sz="1000">
              <a:solidFill>
                <a:schemeClr val="dk1"/>
              </a:solidFill>
              <a:latin typeface="Montserrat"/>
              <a:ea typeface="Montserrat"/>
              <a:cs typeface="Montserrat"/>
              <a:sym typeface="Montserrat"/>
            </a:endParaRPr>
          </a:p>
        </p:txBody>
      </p:sp>
      <p:pic>
        <p:nvPicPr>
          <p:cNvPr id="1681" name="Google Shape;1681;p143"/>
          <p:cNvPicPr preferRelativeResize="0"/>
          <p:nvPr/>
        </p:nvPicPr>
        <p:blipFill>
          <a:blip r:embed="rId4">
            <a:alphaModFix/>
          </a:blip>
          <a:stretch>
            <a:fillRect/>
          </a:stretch>
        </p:blipFill>
        <p:spPr>
          <a:xfrm>
            <a:off x="1094224" y="1004719"/>
            <a:ext cx="2805501" cy="375778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44"/>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87" name="Google Shape;1687;p144"/>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Referensi dan bacaan lebih lanjut</a:t>
            </a:r>
            <a:endParaRPr>
              <a:latin typeface="Montserrat"/>
              <a:ea typeface="Montserrat"/>
              <a:cs typeface="Montserrat"/>
              <a:sym typeface="Montserrat"/>
            </a:endParaRPr>
          </a:p>
        </p:txBody>
      </p:sp>
      <p:pic>
        <p:nvPicPr>
          <p:cNvPr id="1688" name="Google Shape;1688;p144"/>
          <p:cNvPicPr preferRelativeResize="0"/>
          <p:nvPr/>
        </p:nvPicPr>
        <p:blipFill rotWithShape="1">
          <a:blip r:embed="rId3">
            <a:alphaModFix/>
          </a:blip>
          <a:srcRect b="0" l="0" r="0" t="0"/>
          <a:stretch/>
        </p:blipFill>
        <p:spPr>
          <a:xfrm>
            <a:off x="5638796" y="1097113"/>
            <a:ext cx="2743199" cy="3511629"/>
          </a:xfrm>
          <a:prstGeom prst="rect">
            <a:avLst/>
          </a:prstGeom>
          <a:noFill/>
          <a:ln>
            <a:noFill/>
          </a:ln>
        </p:spPr>
      </p:pic>
      <p:sp>
        <p:nvSpPr>
          <p:cNvPr id="1689" name="Google Shape;1689;p144"/>
          <p:cNvSpPr txBox="1"/>
          <p:nvPr/>
        </p:nvSpPr>
        <p:spPr>
          <a:xfrm>
            <a:off x="484625" y="914425"/>
            <a:ext cx="4151400" cy="3886200"/>
          </a:xfrm>
          <a:prstGeom prst="rect">
            <a:avLst/>
          </a:prstGeom>
          <a:noFill/>
          <a:ln>
            <a:noFill/>
          </a:ln>
        </p:spPr>
        <p:txBody>
          <a:bodyPr anchorCtr="0" anchor="ctr" bIns="0" lIns="0" spcFirstLastPara="1" rIns="0" wrap="square" tIns="0">
            <a:noAutofit/>
          </a:bodyPr>
          <a:lstStyle/>
          <a:p>
            <a:pPr indent="0" lvl="0" marL="0" marR="0" rtl="0" algn="just">
              <a:lnSpc>
                <a:spcPct val="115000"/>
              </a:lnSpc>
              <a:spcBef>
                <a:spcPts val="1600"/>
              </a:spcBef>
              <a:spcAft>
                <a:spcPts val="0"/>
              </a:spcAft>
              <a:buClr>
                <a:srgbClr val="000000"/>
              </a:buClr>
              <a:buSzPts val="1400"/>
              <a:buFont typeface="Arial"/>
              <a:buNone/>
            </a:pPr>
            <a:r>
              <a:rPr b="1" lang="en" sz="1600">
                <a:solidFill>
                  <a:srgbClr val="743673"/>
                </a:solidFill>
                <a:highlight>
                  <a:schemeClr val="lt1"/>
                </a:highlight>
                <a:latin typeface="Montserrat"/>
                <a:ea typeface="Montserrat"/>
                <a:cs typeface="Montserrat"/>
                <a:sym typeface="Montserrat"/>
              </a:rPr>
              <a:t>Referensi dan bacaan lebih lanjut~</a:t>
            </a:r>
            <a:endParaRPr b="1" sz="1600">
              <a:solidFill>
                <a:srgbClr val="743673"/>
              </a:solidFill>
              <a:highlight>
                <a:schemeClr val="lt1"/>
              </a:highlight>
              <a:latin typeface="Montserrat"/>
              <a:ea typeface="Montserrat"/>
              <a:cs typeface="Montserrat"/>
              <a:sym typeface="Montserrat"/>
            </a:endParaRPr>
          </a:p>
          <a:p>
            <a:pPr indent="0" lvl="0" marL="0" rtl="0" algn="just">
              <a:lnSpc>
                <a:spcPct val="115000"/>
              </a:lnSpc>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120650" lvl="0" marL="171450" rtl="0" algn="just">
              <a:lnSpc>
                <a:spcPct val="115000"/>
              </a:lnSpc>
              <a:spcBef>
                <a:spcPts val="0"/>
              </a:spcBef>
              <a:spcAft>
                <a:spcPts val="0"/>
              </a:spcAft>
              <a:buClr>
                <a:schemeClr val="dk1"/>
              </a:buClr>
              <a:buSzPts val="1000"/>
              <a:buFont typeface="Montserrat Medium"/>
              <a:buAutoNum type="arabicPeriod"/>
            </a:pPr>
            <a:r>
              <a:rPr lang="en" sz="1000" u="sng">
                <a:solidFill>
                  <a:schemeClr val="dk1"/>
                </a:solidFill>
                <a:latin typeface="Montserrat Medium"/>
                <a:ea typeface="Montserrat Medium"/>
                <a:cs typeface="Montserrat Medium"/>
                <a:sym typeface="Montserrat Medium"/>
                <a:hlinkClick r:id="rId4">
                  <a:extLst>
                    <a:ext uri="{A12FA001-AC4F-418D-AE19-62706E023703}">
                      <ahyp:hlinkClr val="tx"/>
                    </a:ext>
                  </a:extLst>
                </a:hlinkClick>
              </a:rPr>
              <a:t>Deep Dive into Android Services | by Nazmul Idris (Naz) | ProAndroidDev</a:t>
            </a:r>
            <a:r>
              <a:rPr lang="en" sz="1000" u="sng">
                <a:solidFill>
                  <a:schemeClr val="dk1"/>
                </a:solidFill>
                <a:latin typeface="Montserrat Medium"/>
                <a:ea typeface="Montserrat Medium"/>
                <a:cs typeface="Montserrat Medium"/>
                <a:sym typeface="Montserrat Medium"/>
              </a:rPr>
              <a:t> </a:t>
            </a:r>
            <a:endParaRPr sz="1000" u="sng">
              <a:solidFill>
                <a:schemeClr val="dk1"/>
              </a:solidFill>
              <a:latin typeface="Montserrat Medium"/>
              <a:ea typeface="Montserrat Medium"/>
              <a:cs typeface="Montserrat Medium"/>
              <a:sym typeface="Montserrat Medium"/>
            </a:endParaRPr>
          </a:p>
          <a:p>
            <a:pPr indent="-120650" lvl="0" marL="171450" rtl="0" algn="just">
              <a:lnSpc>
                <a:spcPct val="115000"/>
              </a:lnSpc>
              <a:spcBef>
                <a:spcPts val="1000"/>
              </a:spcBef>
              <a:spcAft>
                <a:spcPts val="0"/>
              </a:spcAft>
              <a:buClr>
                <a:schemeClr val="dk1"/>
              </a:buClr>
              <a:buSzPts val="1000"/>
              <a:buFont typeface="Montserrat Medium"/>
              <a:buAutoNum type="arabicPeriod"/>
            </a:pPr>
            <a:r>
              <a:rPr lang="en" sz="1000" u="sng">
                <a:solidFill>
                  <a:schemeClr val="dk1"/>
                </a:solidFill>
                <a:latin typeface="Montserrat Medium"/>
                <a:ea typeface="Montserrat Medium"/>
                <a:cs typeface="Montserrat Medium"/>
                <a:sym typeface="Montserrat Medium"/>
                <a:hlinkClick r:id="rId5">
                  <a:extLst>
                    <a:ext uri="{A12FA001-AC4F-418D-AE19-62706E023703}">
                      <ahyp:hlinkClr val="tx"/>
                    </a:ext>
                  </a:extLst>
                </a:hlinkClick>
              </a:rPr>
              <a:t>Konsep Service pada Android | by Mahesa Iqbal Ridwansyah | Easyread | Medium</a:t>
            </a:r>
            <a:r>
              <a:rPr lang="en" sz="1000" u="sng">
                <a:solidFill>
                  <a:schemeClr val="dk1"/>
                </a:solidFill>
                <a:latin typeface="Montserrat Medium"/>
                <a:ea typeface="Montserrat Medium"/>
                <a:cs typeface="Montserrat Medium"/>
                <a:sym typeface="Montserrat Medium"/>
              </a:rPr>
              <a:t> </a:t>
            </a:r>
            <a:endParaRPr sz="1000" u="sng">
              <a:solidFill>
                <a:schemeClr val="dk1"/>
              </a:solidFill>
              <a:latin typeface="Montserrat Medium"/>
              <a:ea typeface="Montserrat Medium"/>
              <a:cs typeface="Montserrat Medium"/>
              <a:sym typeface="Montserrat Medium"/>
            </a:endParaRPr>
          </a:p>
          <a:p>
            <a:pPr indent="-120650" lvl="0" marL="171450" rtl="0" algn="just">
              <a:lnSpc>
                <a:spcPct val="115000"/>
              </a:lnSpc>
              <a:spcBef>
                <a:spcPts val="1000"/>
              </a:spcBef>
              <a:spcAft>
                <a:spcPts val="0"/>
              </a:spcAft>
              <a:buClr>
                <a:schemeClr val="dk1"/>
              </a:buClr>
              <a:buSzPts val="1000"/>
              <a:buFont typeface="Montserrat Medium"/>
              <a:buAutoNum type="arabicPeriod"/>
            </a:pPr>
            <a:r>
              <a:rPr lang="en" sz="1000" u="sng">
                <a:solidFill>
                  <a:schemeClr val="dk1"/>
                </a:solidFill>
                <a:latin typeface="Montserrat Medium"/>
                <a:ea typeface="Montserrat Medium"/>
                <a:cs typeface="Montserrat Medium"/>
                <a:sym typeface="Montserrat Medium"/>
                <a:hlinkClick r:id="rId6">
                  <a:extLst>
                    <a:ext uri="{A12FA001-AC4F-418D-AE19-62706E023703}">
                      <ahyp:hlinkClr val="tx"/>
                    </a:ext>
                  </a:extLst>
                </a:hlinkClick>
              </a:rPr>
              <a:t>Memahami Intent Service di Android | by Ikhsanudin Hakim | Medium</a:t>
            </a:r>
            <a:r>
              <a:rPr lang="en" sz="1000" u="sng">
                <a:solidFill>
                  <a:schemeClr val="dk1"/>
                </a:solidFill>
                <a:latin typeface="Montserrat Medium"/>
                <a:ea typeface="Montserrat Medium"/>
                <a:cs typeface="Montserrat Medium"/>
                <a:sym typeface="Montserrat Medium"/>
              </a:rPr>
              <a:t> </a:t>
            </a:r>
            <a:endParaRPr sz="1000" u="sng">
              <a:solidFill>
                <a:schemeClr val="dk1"/>
              </a:solidFill>
              <a:latin typeface="Montserrat Medium"/>
              <a:ea typeface="Montserrat Medium"/>
              <a:cs typeface="Montserrat Medium"/>
              <a:sym typeface="Montserrat Medium"/>
            </a:endParaRPr>
          </a:p>
          <a:p>
            <a:pPr indent="-120650" lvl="0" marL="171450" rtl="0" algn="just">
              <a:lnSpc>
                <a:spcPct val="115000"/>
              </a:lnSpc>
              <a:spcBef>
                <a:spcPts val="1000"/>
              </a:spcBef>
              <a:spcAft>
                <a:spcPts val="1000"/>
              </a:spcAft>
              <a:buClr>
                <a:schemeClr val="dk1"/>
              </a:buClr>
              <a:buSzPts val="1000"/>
              <a:buFont typeface="Montserrat Medium"/>
              <a:buAutoNum type="arabicPeriod"/>
            </a:pPr>
            <a:r>
              <a:rPr lang="en" sz="1000" u="sng">
                <a:solidFill>
                  <a:schemeClr val="dk1"/>
                </a:solidFill>
                <a:latin typeface="Montserrat Medium"/>
                <a:ea typeface="Montserrat Medium"/>
                <a:cs typeface="Montserrat Medium"/>
                <a:sym typeface="Montserrat Medium"/>
                <a:hlinkClick r:id="rId7">
                  <a:extLst>
                    <a:ext uri="{A12FA001-AC4F-418D-AE19-62706E023703}">
                      <ahyp:hlinkClr val="tx"/>
                    </a:ext>
                  </a:extLst>
                </a:hlinkClick>
              </a:rPr>
              <a:t>Konsep Service pada Android | by Mahesa Iqbal Ridwansyah | Easyread | Medium</a:t>
            </a:r>
            <a:r>
              <a:rPr lang="en" sz="1000" u="sng">
                <a:solidFill>
                  <a:schemeClr val="dk1"/>
                </a:solidFill>
                <a:latin typeface="Montserrat Medium"/>
                <a:ea typeface="Montserrat Medium"/>
                <a:cs typeface="Montserrat Medium"/>
                <a:sym typeface="Montserrat Medium"/>
              </a:rPr>
              <a:t> </a:t>
            </a:r>
            <a:endParaRPr sz="1000" u="sng">
              <a:solidFill>
                <a:schemeClr val="dk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5" name="Shape 375"/>
        <p:cNvGrpSpPr/>
        <p:nvPr/>
      </p:nvGrpSpPr>
      <p:grpSpPr>
        <a:xfrm>
          <a:off x="0" y="0"/>
          <a:ext cx="0" cy="0"/>
          <a:chOff x="0" y="0"/>
          <a:chExt cx="0" cy="0"/>
        </a:xfrm>
      </p:grpSpPr>
      <p:sp>
        <p:nvSpPr>
          <p:cNvPr id="376" name="Google Shape;376;p6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7" name="Google Shape;377;p6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8" name="Google Shape;378;p6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9" name="Google Shape;379;p6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0" name="Google Shape;380;p6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Services</a:t>
            </a:r>
            <a:endParaRPr b="1" sz="1100">
              <a:solidFill>
                <a:srgbClr val="FFFFFF"/>
              </a:solidFill>
              <a:latin typeface="Montserrat"/>
              <a:ea typeface="Montserrat"/>
              <a:cs typeface="Montserrat"/>
              <a:sym typeface="Montserrat"/>
            </a:endParaRPr>
          </a:p>
        </p:txBody>
      </p:sp>
      <p:sp>
        <p:nvSpPr>
          <p:cNvPr id="381" name="Google Shape;381;p6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82" name="Google Shape;382;p6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83" name="Google Shape;383;p6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84" name="Google Shape;384;p6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85" name="Google Shape;385;p64"/>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Jadi, Service itu apa ya?</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Services adalah komponen aplikasi yang </a:t>
            </a:r>
            <a:r>
              <a:rPr b="1" lang="en" sz="1000">
                <a:latin typeface="Montserrat"/>
                <a:ea typeface="Montserrat"/>
                <a:cs typeface="Montserrat"/>
                <a:sym typeface="Montserrat"/>
              </a:rPr>
              <a:t>melakukan operasi tertentu yang bisa berjalan lama pada sistem Android</a:t>
            </a:r>
            <a:r>
              <a:rPr lang="en" sz="1000">
                <a:latin typeface="Montserrat"/>
                <a:ea typeface="Montserrat"/>
                <a:cs typeface="Montserrat"/>
                <a:sym typeface="Montserrat"/>
              </a:rPr>
              <a:t>. Biasanya proses ini akan berjalan pada background dan tidak menyediakan interface untuk user.</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Services </a:t>
            </a:r>
            <a:r>
              <a:rPr b="1" lang="en" sz="1000">
                <a:latin typeface="Montserrat"/>
                <a:ea typeface="Montserrat"/>
                <a:cs typeface="Montserrat"/>
                <a:sym typeface="Montserrat"/>
              </a:rPr>
              <a:t>berbeda dengan thread</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Aplikasi yang mengaktifkan Services membuat aplikasi tersebut bisa terus berjalan di background walaupun user beralih ke aplikasi lain.</a:t>
            </a:r>
            <a:endParaRPr b="1" sz="1000">
              <a:latin typeface="Montserrat"/>
              <a:ea typeface="Montserrat"/>
              <a:cs typeface="Montserrat"/>
              <a:sym typeface="Montserrat"/>
            </a:endParaRPr>
          </a:p>
        </p:txBody>
      </p:sp>
      <p:grpSp>
        <p:nvGrpSpPr>
          <p:cNvPr id="386" name="Google Shape;386;p64"/>
          <p:cNvGrpSpPr/>
          <p:nvPr/>
        </p:nvGrpSpPr>
        <p:grpSpPr>
          <a:xfrm>
            <a:off x="4788425" y="787250"/>
            <a:ext cx="3825225" cy="4013348"/>
            <a:chOff x="4788425" y="787250"/>
            <a:chExt cx="3825225" cy="4013348"/>
          </a:xfrm>
        </p:grpSpPr>
        <p:pic>
          <p:nvPicPr>
            <p:cNvPr id="387" name="Google Shape;387;p64"/>
            <p:cNvPicPr preferRelativeResize="0"/>
            <p:nvPr/>
          </p:nvPicPr>
          <p:blipFill>
            <a:blip r:embed="rId4">
              <a:alphaModFix/>
            </a:blip>
            <a:stretch>
              <a:fillRect/>
            </a:stretch>
          </p:blipFill>
          <p:spPr>
            <a:xfrm>
              <a:off x="4788425" y="914400"/>
              <a:ext cx="2791322" cy="3886198"/>
            </a:xfrm>
            <a:prstGeom prst="rect">
              <a:avLst/>
            </a:prstGeom>
            <a:noFill/>
            <a:ln>
              <a:noFill/>
            </a:ln>
          </p:spPr>
        </p:pic>
        <p:sp>
          <p:nvSpPr>
            <p:cNvPr id="388" name="Google Shape;388;p64"/>
            <p:cNvSpPr/>
            <p:nvPr/>
          </p:nvSpPr>
          <p:spPr>
            <a:xfrm rot="10800000">
              <a:off x="6436850" y="787250"/>
              <a:ext cx="2176800" cy="2170500"/>
            </a:xfrm>
            <a:prstGeom prst="teardrop">
              <a:avLst>
                <a:gd fmla="val 10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64"/>
            <p:cNvPicPr preferRelativeResize="0"/>
            <p:nvPr/>
          </p:nvPicPr>
          <p:blipFill>
            <a:blip r:embed="rId5">
              <a:alphaModFix/>
            </a:blip>
            <a:stretch>
              <a:fillRect/>
            </a:stretch>
          </p:blipFill>
          <p:spPr>
            <a:xfrm>
              <a:off x="6852329" y="914393"/>
              <a:ext cx="1520548" cy="2043356"/>
            </a:xfrm>
            <a:prstGeom prst="rect">
              <a:avLst/>
            </a:prstGeom>
            <a:noFill/>
            <a:ln>
              <a:noFill/>
            </a:ln>
          </p:spPr>
        </p:pic>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673"/>
        </a:solidFill>
      </p:bgPr>
    </p:bg>
    <p:spTree>
      <p:nvGrpSpPr>
        <p:cNvPr id="1693" name="Shape 1693"/>
        <p:cNvGrpSpPr/>
        <p:nvPr/>
      </p:nvGrpSpPr>
      <p:grpSpPr>
        <a:xfrm>
          <a:off x="0" y="0"/>
          <a:ext cx="0" cy="0"/>
          <a:chOff x="0" y="0"/>
          <a:chExt cx="0" cy="0"/>
        </a:xfrm>
      </p:grpSpPr>
      <p:sp>
        <p:nvSpPr>
          <p:cNvPr id="1694" name="Google Shape;1694;p145"/>
          <p:cNvSpPr txBox="1"/>
          <p:nvPr/>
        </p:nvSpPr>
        <p:spPr>
          <a:xfrm>
            <a:off x="465575" y="914400"/>
            <a:ext cx="4112700" cy="388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4000"/>
              <a:buFont typeface="Arial"/>
              <a:buNone/>
            </a:pPr>
            <a:r>
              <a:rPr b="1" lang="en">
                <a:solidFill>
                  <a:schemeClr val="lt1"/>
                </a:solidFill>
                <a:latin typeface="Montserrat"/>
                <a:ea typeface="Montserrat"/>
                <a:cs typeface="Montserrat"/>
                <a:sym typeface="Montserrat"/>
              </a:rPr>
              <a:t>Nah, selesai sudah pembahasan kita di Chapter 6 Topic 1.2 ini.</a:t>
            </a:r>
            <a:endParaRPr b="1">
              <a:solidFill>
                <a:schemeClr val="lt1"/>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4000"/>
              <a:buFont typeface="Arial"/>
              <a:buNone/>
            </a:pPr>
            <a:r>
              <a:rPr b="1" lang="en">
                <a:solidFill>
                  <a:schemeClr val="lt1"/>
                </a:solidFill>
                <a:latin typeface="Montserrat"/>
                <a:ea typeface="Montserrat"/>
                <a:cs typeface="Montserrat"/>
                <a:sym typeface="Montserrat"/>
              </a:rPr>
              <a:t>Selanjutnya, kita bakal bahas </a:t>
            </a:r>
            <a:r>
              <a:rPr b="1" lang="en">
                <a:solidFill>
                  <a:srgbClr val="F4B71C"/>
                </a:solidFill>
                <a:latin typeface="Montserrat"/>
                <a:ea typeface="Montserrat"/>
                <a:cs typeface="Montserrat"/>
                <a:sym typeface="Montserrat"/>
              </a:rPr>
              <a:t>Design Pattern</a:t>
            </a:r>
            <a:r>
              <a:rPr b="1" lang="en">
                <a:solidFill>
                  <a:schemeClr val="lt1"/>
                </a:solidFill>
                <a:latin typeface="Montserrat"/>
                <a:ea typeface="Montserrat"/>
                <a:cs typeface="Montserrat"/>
                <a:sym typeface="Montserrat"/>
              </a:rPr>
              <a:t>, yang akan membuat kode-mu semakin rapih.</a:t>
            </a:r>
            <a:endParaRPr b="1">
              <a:solidFill>
                <a:schemeClr val="lt1"/>
              </a:solidFill>
              <a:latin typeface="Montserrat"/>
              <a:ea typeface="Montserrat"/>
              <a:cs typeface="Montserrat"/>
              <a:sym typeface="Montserrat"/>
            </a:endParaRPr>
          </a:p>
          <a:p>
            <a:pPr indent="0" lvl="0" marL="0" rtl="0" algn="l">
              <a:lnSpc>
                <a:spcPct val="115000"/>
              </a:lnSpc>
              <a:spcBef>
                <a:spcPts val="1000"/>
              </a:spcBef>
              <a:spcAft>
                <a:spcPts val="1000"/>
              </a:spcAft>
              <a:buClr>
                <a:schemeClr val="dk1"/>
              </a:buClr>
              <a:buSzPts val="4000"/>
              <a:buFont typeface="Arial"/>
              <a:buNone/>
            </a:pPr>
            <a:r>
              <a:rPr b="1" lang="en">
                <a:solidFill>
                  <a:schemeClr val="lt1"/>
                </a:solidFill>
                <a:latin typeface="Montserrat"/>
                <a:ea typeface="Montserrat"/>
                <a:cs typeface="Montserrat"/>
                <a:sym typeface="Montserrat"/>
              </a:rPr>
              <a:t>Penasaran kayak gimana? Cus langsung ke topik selanjutnya~</a:t>
            </a:r>
            <a:endParaRPr b="1">
              <a:solidFill>
                <a:srgbClr val="FFFFFF"/>
              </a:solidFill>
              <a:latin typeface="Montserrat"/>
              <a:ea typeface="Montserrat"/>
              <a:cs typeface="Montserrat"/>
              <a:sym typeface="Montserrat"/>
            </a:endParaRPr>
          </a:p>
        </p:txBody>
      </p:sp>
      <p:pic>
        <p:nvPicPr>
          <p:cNvPr id="1695" name="Google Shape;1695;p145"/>
          <p:cNvPicPr preferRelativeResize="0"/>
          <p:nvPr/>
        </p:nvPicPr>
        <p:blipFill>
          <a:blip r:embed="rId3">
            <a:alphaModFix/>
          </a:blip>
          <a:stretch>
            <a:fillRect/>
          </a:stretch>
        </p:blipFill>
        <p:spPr>
          <a:xfrm>
            <a:off x="4114431" y="676725"/>
            <a:ext cx="5687844" cy="4338199"/>
          </a:xfrm>
          <a:prstGeom prst="rect">
            <a:avLst/>
          </a:prstGeom>
          <a:noFill/>
          <a:ln>
            <a:noFill/>
          </a:ln>
        </p:spPr>
      </p:pic>
      <p:sp>
        <p:nvSpPr>
          <p:cNvPr id="1696" name="Google Shape;1696;p14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97" name="Google Shape;1697;p14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98" name="Google Shape;1698;p14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99" name="Google Shape;1699;p14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00" name="Google Shape;1700;p14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01" name="Google Shape;1701;p14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702" name="Google Shape;1702;p145"/>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703" name="Google Shape;1703;p14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04" name="Google Shape;1704;p145"/>
          <p:cNvSpPr txBox="1"/>
          <p:nvPr/>
        </p:nvSpPr>
        <p:spPr>
          <a:xfrm>
            <a:off x="618377"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Montserrat"/>
                <a:ea typeface="Montserrat"/>
                <a:cs typeface="Montserrat"/>
                <a:sym typeface="Montserrat"/>
              </a:rPr>
              <a:t>Penutup</a:t>
            </a:r>
            <a:endParaRPr b="1" sz="1200">
              <a:solidFill>
                <a:schemeClr val="lt1"/>
              </a:solidFill>
              <a:latin typeface="Montserrat"/>
              <a:ea typeface="Montserrat"/>
              <a:cs typeface="Montserrat"/>
              <a:sym typeface="Montserra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1708" name="Shape 1708"/>
        <p:cNvGrpSpPr/>
        <p:nvPr/>
      </p:nvGrpSpPr>
      <p:grpSpPr>
        <a:xfrm>
          <a:off x="0" y="0"/>
          <a:ext cx="0" cy="0"/>
          <a:chOff x="0" y="0"/>
          <a:chExt cx="0" cy="0"/>
        </a:xfrm>
      </p:grpSpPr>
      <p:sp>
        <p:nvSpPr>
          <p:cNvPr id="1709" name="Google Shape;1709;p146"/>
          <p:cNvSpPr/>
          <p:nvPr/>
        </p:nvSpPr>
        <p:spPr>
          <a:xfrm>
            <a:off x="0" y="3825400"/>
            <a:ext cx="9144000" cy="1389600"/>
          </a:xfrm>
          <a:prstGeom prst="rect">
            <a:avLst/>
          </a:prstGeom>
          <a:solidFill>
            <a:srgbClr val="F4B71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0" name="Google Shape;1710;p146"/>
          <p:cNvPicPr preferRelativeResize="0"/>
          <p:nvPr/>
        </p:nvPicPr>
        <p:blipFill>
          <a:blip r:embed="rId3">
            <a:alphaModFix/>
          </a:blip>
          <a:stretch>
            <a:fillRect/>
          </a:stretch>
        </p:blipFill>
        <p:spPr>
          <a:xfrm>
            <a:off x="1734062" y="469363"/>
            <a:ext cx="5675881" cy="4204774"/>
          </a:xfrm>
          <a:prstGeom prst="rect">
            <a:avLst/>
          </a:prstGeom>
          <a:noFill/>
          <a:ln>
            <a:noFill/>
          </a:ln>
        </p:spPr>
      </p:pic>
      <p:pic>
        <p:nvPicPr>
          <p:cNvPr id="1711" name="Google Shape;1711;p146"/>
          <p:cNvPicPr preferRelativeResize="0"/>
          <p:nvPr/>
        </p:nvPicPr>
        <p:blipFill rotWithShape="1">
          <a:blip r:embed="rId4">
            <a:alphaModFix/>
          </a:blip>
          <a:srcRect b="0" l="0" r="13247" t="0"/>
          <a:stretch/>
        </p:blipFill>
        <p:spPr>
          <a:xfrm>
            <a:off x="7987325" y="4075701"/>
            <a:ext cx="709350" cy="817600"/>
          </a:xfrm>
          <a:prstGeom prst="rect">
            <a:avLst/>
          </a:prstGeom>
          <a:noFill/>
          <a:ln>
            <a:noFill/>
          </a:ln>
        </p:spPr>
      </p:pic>
      <p:pic>
        <p:nvPicPr>
          <p:cNvPr id="1712" name="Google Shape;1712;p146"/>
          <p:cNvPicPr preferRelativeResize="0"/>
          <p:nvPr/>
        </p:nvPicPr>
        <p:blipFill>
          <a:blip r:embed="rId5">
            <a:alphaModFix/>
          </a:blip>
          <a:stretch>
            <a:fillRect/>
          </a:stretch>
        </p:blipFill>
        <p:spPr>
          <a:xfrm>
            <a:off x="1103225" y="6174213"/>
            <a:ext cx="1991475" cy="689575"/>
          </a:xfrm>
          <a:prstGeom prst="rect">
            <a:avLst/>
          </a:prstGeom>
          <a:noFill/>
          <a:ln>
            <a:noFill/>
          </a:ln>
        </p:spPr>
      </p:pic>
      <p:pic>
        <p:nvPicPr>
          <p:cNvPr id="1713" name="Google Shape;1713;p146"/>
          <p:cNvPicPr preferRelativeResize="0"/>
          <p:nvPr/>
        </p:nvPicPr>
        <p:blipFill>
          <a:blip r:embed="rId6">
            <a:alphaModFix/>
          </a:blip>
          <a:stretch>
            <a:fillRect/>
          </a:stretch>
        </p:blipFill>
        <p:spPr>
          <a:xfrm>
            <a:off x="487625" y="4141560"/>
            <a:ext cx="1991475" cy="68588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2AB2F"/>
      </a:accent1>
      <a:accent2>
        <a:srgbClr val="212121"/>
      </a:accent2>
      <a:accent3>
        <a:srgbClr val="78909C"/>
      </a:accent3>
      <a:accent4>
        <a:srgbClr val="FFAB40"/>
      </a:accent4>
      <a:accent5>
        <a:srgbClr val="0097A7"/>
      </a:accent5>
      <a:accent6>
        <a:srgbClr val="74367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2AB2F"/>
      </a:accent1>
      <a:accent2>
        <a:srgbClr val="FFAB40"/>
      </a:accent2>
      <a:accent3>
        <a:srgbClr val="9B6DBB"/>
      </a:accent3>
      <a:accent4>
        <a:srgbClr val="FFAB40"/>
      </a:accent4>
      <a:accent5>
        <a:srgbClr val="0097A7"/>
      </a:accent5>
      <a:accent6>
        <a:srgbClr val="743673"/>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